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sldIdLst>
    <p:sldId id="256" r:id="rId2"/>
    <p:sldId id="285" r:id="rId3"/>
    <p:sldId id="272" r:id="rId4"/>
    <p:sldId id="283" r:id="rId5"/>
    <p:sldId id="284" r:id="rId6"/>
    <p:sldId id="281" r:id="rId7"/>
    <p:sldId id="280" r:id="rId8"/>
    <p:sldId id="259" r:id="rId9"/>
    <p:sldId id="258" r:id="rId10"/>
    <p:sldId id="260" r:id="rId11"/>
    <p:sldId id="261" r:id="rId12"/>
    <p:sldId id="262" r:id="rId13"/>
    <p:sldId id="263" r:id="rId14"/>
    <p:sldId id="257" r:id="rId15"/>
    <p:sldId id="266" r:id="rId16"/>
    <p:sldId id="267" r:id="rId17"/>
    <p:sldId id="268" r:id="rId18"/>
    <p:sldId id="269" r:id="rId19"/>
    <p:sldId id="270" r:id="rId20"/>
    <p:sldId id="271" r:id="rId21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6" y="-6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358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1E3F5D7-5409-49B8-9D98-08C21A6B3072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481590-3BEE-4CC1-AB6F-9C674515CE8F}" type="slidenum">
              <a:rPr lang="de-DE"/>
              <a:pPr/>
              <a:t>4</a:t>
            </a:fld>
            <a:endParaRPr lang="de-DE"/>
          </a:p>
        </p:txBody>
      </p:sp>
      <p:sp>
        <p:nvSpPr>
          <p:cNvPr id="593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>
              <a:buFontTx/>
              <a:buChar char="-"/>
            </a:pPr>
            <a:r>
              <a:rPr lang="de-DE"/>
              <a:t>Funktionsbereiche: Kraft, Ausdauer, Beweglichkeit und Koordination</a:t>
            </a:r>
          </a:p>
          <a:p>
            <a:pPr>
              <a:buFontTx/>
              <a:buChar char="-"/>
            </a:pPr>
            <a:r>
              <a:rPr lang="de-DE"/>
              <a:t>Kurze Behandlungsdauer --&gt; umfangreiche Tests sind im Rahmen der TH nicht möglich, weshalb oft darauf verzichtet wird</a:t>
            </a:r>
          </a:p>
          <a:p>
            <a:pPr>
              <a:buFontTx/>
              <a:buChar char="-"/>
            </a:pPr>
            <a:r>
              <a:rPr lang="de-DE"/>
              <a:t>„der nur an </a:t>
            </a:r>
            <a:r>
              <a:rPr lang="de-DE" b="1"/>
              <a:t>einer Erkrankung</a:t>
            </a:r>
            <a:r>
              <a:rPr lang="de-DE"/>
              <a:t> leidende Patient stellt in der Reha eher die Ausnahme als die Regel dar“</a:t>
            </a:r>
          </a:p>
          <a:p>
            <a:pPr>
              <a:buFontTx/>
              <a:buChar char="-"/>
            </a:pPr>
            <a:r>
              <a:rPr lang="de-DE"/>
              <a:t>Schwierigkeiten z.B. im Bereich des Gleichgewichts mögl. schnell entdecken (Harm-Reduction)</a:t>
            </a:r>
          </a:p>
          <a:p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81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de-DE" sz="2400">
                <a:latin typeface="Times New Roman" pitchFamily="18" charset="0"/>
              </a:endParaRPr>
            </a:p>
          </p:txBody>
        </p:sp>
        <p:sp>
          <p:nvSpPr>
            <p:cNvPr id="819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de-DE" sz="2400">
                <a:latin typeface="Times New Roman" pitchFamily="18" charset="0"/>
              </a:endParaRPr>
            </a:p>
          </p:txBody>
        </p:sp>
      </p:grpSp>
      <p:grpSp>
        <p:nvGrpSpPr>
          <p:cNvPr id="819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19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19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820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e-DE"/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de-DE"/>
          </a:p>
        </p:txBody>
      </p:sp>
      <p:sp>
        <p:nvSpPr>
          <p:cNvPr id="8203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8963" cy="488950"/>
          </a:xfrm>
        </p:spPr>
        <p:txBody>
          <a:bodyPr anchorCtr="0"/>
          <a:lstStyle>
            <a:lvl1pPr>
              <a:defRPr/>
            </a:lvl1pPr>
          </a:lstStyle>
          <a:p>
            <a:fld id="{D0D8E9BE-7703-445B-8EFE-45A92ADEC3C8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8204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4419C8-BBC9-42F9-B7B8-3E381A06B22E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F63CED-8FC1-42BD-877F-C0DBD9DCE769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9BD6E-AB94-49D4-B465-C84702DEBEBA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88CE2C-E392-42CE-A755-16621DCB5702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1900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9C89FC-0BA3-4FC4-A1EB-DA4369ED0F8D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BDF341-2CC1-4528-B130-644580D1D591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FA89AD-8DB7-47A7-8B52-E3A75FD1D1ED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F733AE-3DD9-4532-A18D-5159CBF53ED6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EF12FB-CFDB-4896-B40D-9B259F0E78A8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749F1-145D-4F88-A34E-70374EF80D01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7171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7172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7173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de-DE"/>
              </a:p>
            </p:txBody>
          </p:sp>
        </p:grpSp>
        <p:grpSp>
          <p:nvGrpSpPr>
            <p:cNvPr id="7174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7175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7176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de-DE"/>
              </a:p>
            </p:txBody>
          </p:sp>
        </p:grpSp>
      </p:grpSp>
      <p:sp>
        <p:nvSpPr>
          <p:cNvPr id="717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4613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717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2013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de-DE"/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de-DE"/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DD3BFFBF-3BD9-448A-8A54-4B8EBB7F2A3F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3200" b="0" u="sng"/>
              <a:t>Zusammenfassung der Arbeitstagung vom 11.2.2009 an der DSHS Köln</a:t>
            </a:r>
            <a:r>
              <a:rPr lang="de-DE" sz="3200"/>
              <a:t/>
            </a:r>
            <a:br>
              <a:rPr lang="de-DE" sz="3200"/>
            </a:br>
            <a:endParaRPr lang="de-DE" sz="32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3141663"/>
            <a:ext cx="4013200" cy="33829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DE" sz="2000"/>
              <a:t>Interdisziplinärer Arbeitskreis für Bewegungstherapie bei psychischen Erkrankungen</a:t>
            </a:r>
            <a:br>
              <a:rPr lang="de-DE" sz="2000"/>
            </a:br>
            <a:r>
              <a:rPr lang="de-DE" sz="2000"/>
              <a:t>Arbeitsgruppe Sucht.</a:t>
            </a:r>
            <a:br>
              <a:rPr lang="de-DE" sz="2000"/>
            </a:br>
            <a:endParaRPr lang="de-DE" sz="2000"/>
          </a:p>
          <a:p>
            <a:pPr>
              <a:lnSpc>
                <a:spcPct val="80000"/>
              </a:lnSpc>
            </a:pPr>
            <a:endParaRPr lang="de-DE" sz="2000"/>
          </a:p>
          <a:p>
            <a:pPr>
              <a:lnSpc>
                <a:spcPct val="80000"/>
              </a:lnSpc>
            </a:pPr>
            <a:endParaRPr lang="de-DE" sz="2000"/>
          </a:p>
          <a:p>
            <a:pPr>
              <a:lnSpc>
                <a:spcPct val="80000"/>
              </a:lnSpc>
            </a:pPr>
            <a:endParaRPr lang="de-DE" sz="2000"/>
          </a:p>
          <a:p>
            <a:pPr>
              <a:lnSpc>
                <a:spcPct val="80000"/>
              </a:lnSpc>
            </a:pPr>
            <a:r>
              <a:rPr lang="de-DE" sz="2000"/>
              <a:t>Teilnehmer: </a:t>
            </a:r>
          </a:p>
          <a:p>
            <a:pPr>
              <a:lnSpc>
                <a:spcPct val="80000"/>
              </a:lnSpc>
            </a:pPr>
            <a:r>
              <a:rPr lang="de-DE" sz="2000"/>
              <a:t>Ulrich Dautel, Hubertus Deimel, Dirk Eckel, Stephan Niggehoff, Michael Stürmer, Wieslaw Zajac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Diagnostische Kriterien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Stimmungsmanagement:</a:t>
            </a:r>
          </a:p>
          <a:p>
            <a:pPr>
              <a:buFont typeface="Wingdings" pitchFamily="2" charset="2"/>
              <a:buNone/>
            </a:pPr>
            <a:endParaRPr lang="de-DE"/>
          </a:p>
          <a:p>
            <a:pPr>
              <a:buFont typeface="Wingdings" pitchFamily="2" charset="2"/>
              <a:buNone/>
            </a:pPr>
            <a:r>
              <a:rPr lang="de-DE"/>
              <a:t>Test: Baseler Befindlichkeitsskalen, Beschwerdenlisten n. Zerssen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Diagnostische Kriterien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Stressmanagement/Affektkontrolle:</a:t>
            </a:r>
          </a:p>
          <a:p>
            <a:endParaRPr lang="de-DE"/>
          </a:p>
          <a:p>
            <a:pPr>
              <a:buFont typeface="Wingdings" pitchFamily="2" charset="2"/>
              <a:buNone/>
            </a:pPr>
            <a:r>
              <a:rPr lang="de-DE"/>
              <a:t>Test:  LOVIPT Löwener Beobachtungsskalen für den Einsatz in der psychomotorischen Therapie</a:t>
            </a:r>
          </a:p>
          <a:p>
            <a:pPr>
              <a:buFont typeface="Wingdings" pitchFamily="2" charset="2"/>
              <a:buNone/>
            </a:pPr>
            <a:endParaRPr lang="de-DE"/>
          </a:p>
          <a:p>
            <a:pPr>
              <a:buFont typeface="Wingdings" pitchFamily="2" charset="2"/>
              <a:buNone/>
            </a:pPr>
            <a:endParaRPr lang="de-DE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Diagnostische Kriterien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Körperbild/Körperkonzept:</a:t>
            </a:r>
          </a:p>
          <a:p>
            <a:endParaRPr lang="de-DE"/>
          </a:p>
          <a:p>
            <a:pPr>
              <a:buFont typeface="Wingdings" pitchFamily="2" charset="2"/>
              <a:buNone/>
            </a:pPr>
            <a:r>
              <a:rPr lang="de-DE"/>
              <a:t>Test: FBK 20 Fragen zum Körperbild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Diagnostische Kriterien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Gruppendynamik/Soziale Kompetenzen:</a:t>
            </a:r>
          </a:p>
          <a:p>
            <a:endParaRPr lang="de-DE"/>
          </a:p>
          <a:p>
            <a:pPr>
              <a:buFont typeface="Wingdings" pitchFamily="2" charset="2"/>
              <a:buNone/>
            </a:pPr>
            <a:r>
              <a:rPr lang="de-DE"/>
              <a:t>Test:  LOVIPT Löwener Beobachtungsskalen für den Einsatz in der psychomotorischen Therapie</a:t>
            </a:r>
          </a:p>
          <a:p>
            <a:pPr>
              <a:buFont typeface="Wingdings" pitchFamily="2" charset="2"/>
              <a:buNone/>
            </a:pPr>
            <a:endParaRPr lang="de-DE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b="0"/>
              <a:t>Diagnostik Sucht</a:t>
            </a:r>
            <a:r>
              <a:rPr lang="de-DE" sz="3200"/>
              <a:t/>
            </a:r>
            <a:br>
              <a:rPr lang="de-DE" sz="3200"/>
            </a:br>
            <a:endParaRPr lang="de-DE" sz="320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de-DE"/>
              <a:t>Die Diagnostik für den Bereich Sucht wurde für die einzelnen </a:t>
            </a:r>
            <a:r>
              <a:rPr lang="de-DE" b="1"/>
              <a:t>Behandlungsphasen</a:t>
            </a:r>
            <a:r>
              <a:rPr lang="de-DE"/>
              <a:t> und nach den </a:t>
            </a:r>
            <a:r>
              <a:rPr lang="de-DE" b="1"/>
              <a:t>Suchtmittel</a:t>
            </a:r>
            <a:r>
              <a:rPr lang="de-DE"/>
              <a:t> „Drogen“ sowie Alkohol unterteilt.</a:t>
            </a:r>
            <a:r>
              <a:rPr lang="de-DE" sz="240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1. Alkoholentzugsbehandlung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Baseler Befindlichkeitsskalen</a:t>
            </a:r>
          </a:p>
          <a:p>
            <a:r>
              <a:rPr lang="de-DE"/>
              <a:t>Beschwerdenlisten n. Zerssen</a:t>
            </a:r>
          </a:p>
          <a:p>
            <a:r>
              <a:rPr lang="de-DE"/>
              <a:t>Ergometertest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2. Drogenentzugsbehandlung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Beschwerdenlisten n. Zerssen</a:t>
            </a:r>
          </a:p>
          <a:p>
            <a:r>
              <a:rPr lang="de-DE"/>
              <a:t>Fitnessbasis-Fest bei Übergang in eine Entwöhnungsbehandlung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/>
              <a:t>3. Motivationsphase Drogen/Alkohol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Beschwerdenlisten n. Zerssen</a:t>
            </a:r>
          </a:p>
          <a:p>
            <a:r>
              <a:rPr lang="de-DE"/>
              <a:t>Baseler Befindlichkeitsskalen</a:t>
            </a:r>
          </a:p>
          <a:p>
            <a:r>
              <a:rPr lang="de-DE"/>
              <a:t>Fitnessbasis-Fest</a:t>
            </a:r>
          </a:p>
          <a:p>
            <a:r>
              <a:rPr lang="de-DE"/>
              <a:t>LOVIPT Löwener Beobachtungsskalen für den Einsatz in der psychomotorischen Therapie</a:t>
            </a:r>
          </a:p>
          <a:p>
            <a:endParaRPr lang="de-DE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/>
              <a:t>4. Rehabilitationsbehandlung Drogen/Alkohol (3-9 Monate)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de-DE" sz="2000"/>
              <a:t>Sportanamnese und Sozialisation</a:t>
            </a:r>
          </a:p>
          <a:p>
            <a:pPr>
              <a:lnSpc>
                <a:spcPct val="80000"/>
              </a:lnSpc>
            </a:pPr>
            <a:endParaRPr lang="de-DE" sz="2000"/>
          </a:p>
          <a:p>
            <a:pPr>
              <a:lnSpc>
                <a:spcPct val="80000"/>
              </a:lnSpc>
            </a:pPr>
            <a:r>
              <a:rPr lang="de-DE" sz="2000"/>
              <a:t>Bewegungs- und Sporttherapeutische Zielsetzung</a:t>
            </a:r>
          </a:p>
          <a:p>
            <a:pPr>
              <a:lnSpc>
                <a:spcPct val="80000"/>
              </a:lnSpc>
            </a:pPr>
            <a:endParaRPr lang="de-DE" sz="2000"/>
          </a:p>
          <a:p>
            <a:pPr>
              <a:lnSpc>
                <a:spcPct val="80000"/>
              </a:lnSpc>
            </a:pPr>
            <a:r>
              <a:rPr lang="de-DE" sz="2000"/>
              <a:t>Körperliche Funktionen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de-DE" sz="2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de-DE" sz="1000" b="1" u="sng"/>
              <a:t>Ausdauer:</a:t>
            </a:r>
            <a:r>
              <a:rPr lang="de-DE" sz="100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de-DE" sz="1000"/>
              <a:t>Fitnessbasistest, 12 min Ausdauerstreckentest, PWC 130/150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de-DE" sz="1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de-DE" sz="1000" b="1" u="sng"/>
              <a:t>Koordination: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de-DE" sz="1000"/>
              <a:t>BKT KUR, GGT, Fitnessbasistest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de-DE" sz="1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de-DE" sz="1000" b="1" u="sng"/>
              <a:t>Kraft:</a:t>
            </a:r>
            <a:r>
              <a:rPr lang="de-DE" sz="100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de-DE" sz="1000"/>
              <a:t>MBD Motorische Basisdiagnostik, Fitnessbasistest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de-DE" sz="1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de-DE" sz="1000" b="1" u="sng"/>
              <a:t>Beweglichkeit: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de-DE" sz="1000"/>
              <a:t>Fitnessbasistest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de-DE" sz="100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de-DE" sz="1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de-DE" sz="1000"/>
          </a:p>
          <a:p>
            <a:pPr>
              <a:lnSpc>
                <a:spcPct val="80000"/>
              </a:lnSpc>
            </a:pPr>
            <a:endParaRPr lang="de-DE" sz="10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/>
              <a:t>4. Rehabilitationsbehandlung Drogen/Alkohol (3-9 Monate)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Stressmanagement/Affektkontrolle</a:t>
            </a:r>
          </a:p>
          <a:p>
            <a:pPr>
              <a:buFont typeface="Wingdings" pitchFamily="2" charset="2"/>
              <a:buNone/>
            </a:pPr>
            <a:r>
              <a:rPr lang="de-DE"/>
              <a:t>  LOVIPT Löwener Beobachtungsskalen für den Einsatz in der psychomotorischen Therapie</a:t>
            </a:r>
          </a:p>
          <a:p>
            <a:pPr>
              <a:buFont typeface="Wingdings" pitchFamily="2" charset="2"/>
              <a:buNone/>
            </a:pPr>
            <a:endParaRPr lang="de-DE"/>
          </a:p>
          <a:p>
            <a:r>
              <a:rPr lang="de-DE"/>
              <a:t>Körperbild/Körperkonzept:</a:t>
            </a:r>
          </a:p>
          <a:p>
            <a:pPr>
              <a:buFont typeface="Wingdings" pitchFamily="2" charset="2"/>
              <a:buNone/>
            </a:pPr>
            <a:r>
              <a:rPr lang="de-DE"/>
              <a:t>FBK 20 Fragen zum Körperbild</a:t>
            </a:r>
          </a:p>
          <a:p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Gliederung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Warum Diagnostik in der Sport- und Bewegungstherapie</a:t>
            </a:r>
          </a:p>
          <a:p>
            <a:r>
              <a:rPr lang="de-DE"/>
              <a:t>Anforderungen an Tests</a:t>
            </a:r>
          </a:p>
          <a:p>
            <a:r>
              <a:rPr lang="de-DE"/>
              <a:t>Diagnostische Kriterien</a:t>
            </a:r>
          </a:p>
          <a:p>
            <a:r>
              <a:rPr lang="de-DE"/>
              <a:t>Was soll wann wie getestet werden</a:t>
            </a:r>
          </a:p>
          <a:p>
            <a:r>
              <a:rPr lang="de-DE"/>
              <a:t>FBT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/>
              <a:t>5. Behandlung Chronisch mehrfach beeinträchtigte Abhängige (CMA)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de-DE"/>
          </a:p>
          <a:p>
            <a:r>
              <a:rPr lang="de-DE"/>
              <a:t>Fitnessbasis-Fest</a:t>
            </a:r>
          </a:p>
          <a:p>
            <a:r>
              <a:rPr lang="de-DE"/>
              <a:t>Ausdauertest PWC 130</a:t>
            </a:r>
          </a:p>
          <a:p>
            <a:r>
              <a:rPr lang="de-DE"/>
              <a:t>Differenzierte Verhaltensbeobachtung mittels LOVIPT oder Bewertungs- und Beobachtungskategorien für die Bewegungs- und Sporttherapie</a:t>
            </a:r>
          </a:p>
          <a:p>
            <a:endParaRPr 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/>
              <a:t>Warum eine gezielte Diagnostik für die Bewegungs- und Sporttherapie 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Objektivierbarkeit von Ressourcen und Defiziten</a:t>
            </a:r>
          </a:p>
          <a:p>
            <a:r>
              <a:rPr lang="de-DE"/>
              <a:t>Gezieltes Training</a:t>
            </a:r>
          </a:p>
          <a:p>
            <a:r>
              <a:rPr lang="de-DE"/>
              <a:t>Transperente Therapieziele</a:t>
            </a:r>
          </a:p>
          <a:p>
            <a:r>
              <a:rPr lang="de-DE"/>
              <a:t>Bessere Dokumentation</a:t>
            </a:r>
          </a:p>
          <a:p>
            <a:endParaRPr lang="de-D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7340600" cy="1316038"/>
          </a:xfrm>
        </p:spPr>
        <p:txBody>
          <a:bodyPr/>
          <a:lstStyle/>
          <a:p>
            <a:r>
              <a:rPr lang="de-DE" sz="2800"/>
              <a:t>Anforderungen sportmotorischer Tests in Gesundheitssport und Sporttherapie</a:t>
            </a:r>
            <a:endParaRPr lang="de-DE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349500"/>
            <a:ext cx="7410450" cy="43561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de-DE" sz="2000"/>
          </a:p>
          <a:p>
            <a:pPr>
              <a:buFont typeface="Symbol" pitchFamily="18" charset="2"/>
              <a:buNone/>
            </a:pPr>
            <a:endParaRPr lang="de-DE" sz="2000"/>
          </a:p>
          <a:p>
            <a:pPr>
              <a:buFont typeface="Symbol" pitchFamily="18" charset="2"/>
              <a:buChar char="Þ"/>
            </a:pPr>
            <a:r>
              <a:rPr lang="de-DE" sz="2000"/>
              <a:t>Sollen in möglichst allen Funktionsbereichen     Fähigkeiten &amp; Einschränkungen aufdecken</a:t>
            </a:r>
          </a:p>
          <a:p>
            <a:pPr>
              <a:buFont typeface="Symbol" pitchFamily="18" charset="2"/>
              <a:buChar char="Þ"/>
            </a:pPr>
            <a:r>
              <a:rPr lang="de-DE" sz="2000"/>
              <a:t>Sollen angemessen sein in Bezug auf die Behandlungsdauer </a:t>
            </a:r>
          </a:p>
          <a:p>
            <a:pPr>
              <a:buFont typeface="Symbol" pitchFamily="18" charset="2"/>
              <a:buChar char="Þ"/>
            </a:pPr>
            <a:r>
              <a:rPr lang="de-DE" sz="2000"/>
              <a:t>Müssen berücksichtigen, dass Patienten in der Reha meist an mehreren Erkrankungen leiden </a:t>
            </a:r>
          </a:p>
          <a:p>
            <a:pPr>
              <a:buFont typeface="Symbol" pitchFamily="18" charset="2"/>
              <a:buChar char="Þ"/>
            </a:pPr>
            <a:r>
              <a:rPr lang="de-DE" sz="2000"/>
              <a:t>Sollen mögliche  Risikofaktoren im Vorfeld  aufdecken </a:t>
            </a:r>
            <a:r>
              <a:rPr lang="de-DE" sz="1600"/>
              <a:t>(Harm- Reduction)</a:t>
            </a:r>
          </a:p>
          <a:p>
            <a:pPr>
              <a:buFont typeface="Symbol" pitchFamily="18" charset="2"/>
              <a:buChar char="Þ"/>
            </a:pPr>
            <a:r>
              <a:rPr lang="de-DE" sz="2000"/>
              <a:t>Sollen den Testgütekriterien entsprechen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Grundsatz für Diagnostik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Soviel Testen wie nötig und sowenig wie möglich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b="0" u="sng"/>
              <a:t>Ziele der Sporttherapie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de-DE" sz="1600" b="1"/>
              <a:t>.</a:t>
            </a:r>
            <a:endParaRPr lang="de-DE" sz="1600"/>
          </a:p>
          <a:p>
            <a:pPr>
              <a:lnSpc>
                <a:spcPct val="80000"/>
              </a:lnSpc>
            </a:pPr>
            <a:r>
              <a:rPr lang="de-DE" sz="1600"/>
              <a:t>O		Verbesserung der allgemeinen Belastbarkeit durch Sport</a:t>
            </a:r>
          </a:p>
          <a:p>
            <a:pPr>
              <a:lnSpc>
                <a:spcPct val="80000"/>
              </a:lnSpc>
            </a:pPr>
            <a:r>
              <a:rPr lang="de-DE" sz="1600"/>
              <a:t>O		Verbesserung der Ausdauerleistungsfähigkeit (Kondition)</a:t>
            </a:r>
          </a:p>
          <a:p>
            <a:pPr>
              <a:lnSpc>
                <a:spcPct val="80000"/>
              </a:lnSpc>
            </a:pPr>
            <a:r>
              <a:rPr lang="de-DE" sz="1600"/>
              <a:t>O		Verbesserung der Beweglichkeit</a:t>
            </a:r>
          </a:p>
          <a:p>
            <a:pPr>
              <a:lnSpc>
                <a:spcPct val="80000"/>
              </a:lnSpc>
            </a:pPr>
            <a:r>
              <a:rPr lang="de-DE" sz="1600"/>
              <a:t>O		Muskelkräftigung</a:t>
            </a:r>
          </a:p>
          <a:p>
            <a:pPr>
              <a:lnSpc>
                <a:spcPct val="80000"/>
              </a:lnSpc>
            </a:pPr>
            <a:r>
              <a:rPr lang="de-DE" sz="1600"/>
              <a:t>O		Verbesserung des Rückenstatus / Verminderung von 			Rückenbeschwerden</a:t>
            </a:r>
          </a:p>
          <a:p>
            <a:pPr>
              <a:lnSpc>
                <a:spcPct val="80000"/>
              </a:lnSpc>
            </a:pPr>
            <a:r>
              <a:rPr lang="de-DE" sz="1600"/>
              <a:t>O		Lernen, (wieder) regelmäßig Sport zu treiben</a:t>
            </a:r>
          </a:p>
          <a:p>
            <a:pPr>
              <a:lnSpc>
                <a:spcPct val="80000"/>
              </a:lnSpc>
            </a:pPr>
            <a:r>
              <a:rPr lang="de-DE" sz="1600"/>
              <a:t>O		Erleben von Spaß und Freude im Sport</a:t>
            </a:r>
          </a:p>
          <a:p>
            <a:pPr>
              <a:lnSpc>
                <a:spcPct val="80000"/>
              </a:lnSpc>
            </a:pPr>
            <a:r>
              <a:rPr lang="de-DE" sz="1600"/>
              <a:t>O		Steigerung des Wohlbefindens durch Sport</a:t>
            </a:r>
          </a:p>
          <a:p>
            <a:pPr>
              <a:lnSpc>
                <a:spcPct val="80000"/>
              </a:lnSpc>
            </a:pPr>
            <a:r>
              <a:rPr lang="de-DE" sz="1600"/>
              <a:t>O		Entspannen / Spannungsabbau durch Sport</a:t>
            </a:r>
          </a:p>
          <a:p>
            <a:pPr>
              <a:lnSpc>
                <a:spcPct val="80000"/>
              </a:lnSpc>
            </a:pPr>
            <a:r>
              <a:rPr lang="de-DE" sz="1600"/>
              <a:t>O		Lernen, durch Sport Aggressionen adäquat abzubauen</a:t>
            </a:r>
          </a:p>
          <a:p>
            <a:pPr>
              <a:lnSpc>
                <a:spcPct val="80000"/>
              </a:lnSpc>
            </a:pPr>
            <a:r>
              <a:rPr lang="de-DE" sz="1600"/>
              <a:t>O		Lernen, Verantwortung innerhalb der Sporttherapie zu 			übernehmen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b="0" u="sng"/>
              <a:t>Ziele der Sporttherapie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de-DE" sz="1400"/>
              <a:t>O		Entdecken von freizeitsportlichen Interessen für die Zukunft</a:t>
            </a:r>
          </a:p>
          <a:p>
            <a:pPr>
              <a:lnSpc>
                <a:spcPct val="80000"/>
              </a:lnSpc>
            </a:pPr>
            <a:r>
              <a:rPr lang="de-DE" sz="1400"/>
              <a:t>O		Planung einer freizeitsportlichen Zukunft</a:t>
            </a:r>
          </a:p>
          <a:p>
            <a:pPr>
              <a:lnSpc>
                <a:spcPct val="80000"/>
              </a:lnSpc>
            </a:pPr>
            <a:r>
              <a:rPr lang="de-DE" sz="1400"/>
              <a:t>O		Verbesserung der Sportmotivation</a:t>
            </a:r>
          </a:p>
          <a:p>
            <a:pPr>
              <a:lnSpc>
                <a:spcPct val="80000"/>
              </a:lnSpc>
            </a:pPr>
            <a:r>
              <a:rPr lang="de-DE" sz="1400"/>
              <a:t>O		Lernen, Entscheidungen innerhalb der Sporttherapie zu akzeptieren 			(z.B. Schiedsrichterentscheidungen)</a:t>
            </a:r>
          </a:p>
          <a:p>
            <a:pPr>
              <a:lnSpc>
                <a:spcPct val="80000"/>
              </a:lnSpc>
            </a:pPr>
            <a:r>
              <a:rPr lang="de-DE" sz="1400"/>
              <a:t>O		Gewichtsabnahme durch Sport</a:t>
            </a:r>
          </a:p>
          <a:p>
            <a:pPr>
              <a:lnSpc>
                <a:spcPct val="80000"/>
              </a:lnSpc>
            </a:pPr>
            <a:r>
              <a:rPr lang="de-DE" sz="1400"/>
              <a:t>O		Lernen, mit Frust und Ärger im Sport adäquat umzugehen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de-DE" sz="1400" u="sng"/>
          </a:p>
          <a:p>
            <a:pPr>
              <a:lnSpc>
                <a:spcPct val="80000"/>
              </a:lnSpc>
            </a:pPr>
            <a:r>
              <a:rPr lang="de-DE" sz="1400" u="sng"/>
              <a:t>Weitere Ziele:</a:t>
            </a:r>
            <a:endParaRPr lang="it-IT" sz="1400"/>
          </a:p>
          <a:p>
            <a:pPr>
              <a:lnSpc>
                <a:spcPct val="80000"/>
              </a:lnSpc>
            </a:pPr>
            <a:r>
              <a:rPr lang="it-IT" sz="1400"/>
              <a:t>O		_______________________________________________________________</a:t>
            </a:r>
          </a:p>
          <a:p>
            <a:pPr>
              <a:lnSpc>
                <a:spcPct val="80000"/>
              </a:lnSpc>
            </a:pPr>
            <a:r>
              <a:rPr lang="it-IT" sz="1400"/>
              <a:t>O		_______________________________________________________________</a:t>
            </a:r>
          </a:p>
          <a:p>
            <a:pPr>
              <a:lnSpc>
                <a:spcPct val="80000"/>
              </a:lnSpc>
            </a:pPr>
            <a:r>
              <a:rPr lang="it-IT" sz="1400"/>
              <a:t>O		_______________________________________________________________</a:t>
            </a:r>
            <a:endParaRPr lang="de-DE" sz="1400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Diagnostische Kriterien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de-DE" sz="2000"/>
              <a:t>Körperliche Funktionen</a:t>
            </a:r>
            <a:r>
              <a:rPr lang="de-DE" sz="1600"/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de-DE" sz="16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de-DE" sz="1600" b="1" u="sng"/>
              <a:t>Ausdauer:</a:t>
            </a:r>
            <a:r>
              <a:rPr lang="de-DE" sz="160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de-DE" sz="1600"/>
              <a:t>Fitnessbasistest, 12 min Ausdauerstreckentest, PWC 130/150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de-DE" sz="16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de-DE" sz="1600" b="1" u="sng"/>
              <a:t>Koordination: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de-DE" sz="1600"/>
              <a:t>BKT KUR Bewegungskoordinationstest, GGT Gleichgewichtstest, Fitnessbasistest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de-DE" sz="16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de-DE" sz="1600" b="1" u="sng"/>
              <a:t>Kraft:</a:t>
            </a:r>
            <a:r>
              <a:rPr lang="de-DE" sz="160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de-DE" sz="1600"/>
              <a:t>MBD Motorische Basisdiagnostik, Fitnessbasistest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de-DE" sz="16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de-DE" sz="1600" b="1" u="sng"/>
              <a:t>Beweglichkeit: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de-DE" sz="1600"/>
              <a:t>Fitnessbasistest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de-DE" sz="1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Diagnostische Kriterien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Ausdrucks- und Bewegungsqualität</a:t>
            </a:r>
          </a:p>
          <a:p>
            <a:pPr>
              <a:buFont typeface="Wingdings" pitchFamily="2" charset="2"/>
              <a:buNone/>
            </a:pPr>
            <a:endParaRPr lang="de-DE"/>
          </a:p>
          <a:p>
            <a:pPr>
              <a:buFont typeface="Wingdings" pitchFamily="2" charset="2"/>
              <a:buNone/>
            </a:pPr>
            <a:r>
              <a:rPr lang="de-DE"/>
              <a:t>Tests: LOVIPT Löwener Beobachtungsskalen für den Einsatz in der psychomotorischen Therapie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pseln">
  <a:themeElements>
    <a:clrScheme name="Kapseln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Kapsel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apseln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eln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eln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eln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eln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eln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eln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eln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0</TotalTime>
  <Words>467</Words>
  <Application>Microsoft Office PowerPoint</Application>
  <PresentationFormat>Bildschirmpräsentation (4:3)</PresentationFormat>
  <Paragraphs>137</Paragraphs>
  <Slides>20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5" baseType="lpstr">
      <vt:lpstr>Arial</vt:lpstr>
      <vt:lpstr>Wingdings</vt:lpstr>
      <vt:lpstr>Times New Roman</vt:lpstr>
      <vt:lpstr>Symbol</vt:lpstr>
      <vt:lpstr>Kapseln</vt:lpstr>
      <vt:lpstr>Zusammenfassung der Arbeitstagung vom 11.2.2009 an der DSHS Köln </vt:lpstr>
      <vt:lpstr>Gliederung</vt:lpstr>
      <vt:lpstr>Warum eine gezielte Diagnostik für die Bewegungs- und Sporttherapie ?</vt:lpstr>
      <vt:lpstr>Anforderungen sportmotorischer Tests in Gesundheitssport und Sporttherapie</vt:lpstr>
      <vt:lpstr>Grundsatz für Diagnostik</vt:lpstr>
      <vt:lpstr>Ziele der Sporttherapie</vt:lpstr>
      <vt:lpstr>Ziele der Sporttherapie</vt:lpstr>
      <vt:lpstr>Diagnostische Kriterien</vt:lpstr>
      <vt:lpstr>Diagnostische Kriterien</vt:lpstr>
      <vt:lpstr>Diagnostische Kriterien</vt:lpstr>
      <vt:lpstr>Diagnostische Kriterien</vt:lpstr>
      <vt:lpstr>Diagnostische Kriterien</vt:lpstr>
      <vt:lpstr>Diagnostische Kriterien</vt:lpstr>
      <vt:lpstr>Diagnostik Sucht </vt:lpstr>
      <vt:lpstr>1. Alkoholentzugsbehandlung</vt:lpstr>
      <vt:lpstr>2. Drogenentzugsbehandlung</vt:lpstr>
      <vt:lpstr>3. Motivationsphase Drogen/Alkohol</vt:lpstr>
      <vt:lpstr>4. Rehabilitationsbehandlung Drogen/Alkohol (3-9 Monate)</vt:lpstr>
      <vt:lpstr>4. Rehabilitationsbehandlung Drogen/Alkohol (3-9 Monate)</vt:lpstr>
      <vt:lpstr>5. Behandlung Chronisch mehrfach beeinträchtigte Abhängige (CMA)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Zusammenfassung der Arbeitstagung vom 11.2.2009 an der DSHS Köln</dc:title>
  <dc:creator>.</dc:creator>
  <cp:lastModifiedBy>RaschmanS</cp:lastModifiedBy>
  <cp:revision>5</cp:revision>
  <dcterms:created xsi:type="dcterms:W3CDTF">2009-04-16T12:09:47Z</dcterms:created>
  <dcterms:modified xsi:type="dcterms:W3CDTF">2019-03-13T16:26:41Z</dcterms:modified>
</cp:coreProperties>
</file>