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0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56" r:id="rId12"/>
    <p:sldId id="269" r:id="rId13"/>
    <p:sldId id="267" r:id="rId14"/>
    <p:sldId id="257" r:id="rId15"/>
    <p:sldId id="268" r:id="rId16"/>
    <p:sldId id="271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D65C0-B2C1-4555-BD7B-0A1C87A024A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174FD-C3EE-4C5D-8C69-DC772CCB4C20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BA716-9625-4457-8F98-E0D9B001F09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F0698-1A81-47A3-A773-86B8B04D7016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86B04-A9ED-4C8D-B0E8-A69F7D0EE471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3258E-6575-4D04-ACAD-443C4811A27B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62077-91C1-494C-9C0C-7EBF536AB08D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783E3-8074-4043-8DEA-573FA183F85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C7978-D874-40AB-ACBF-1F21059AA845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D9A60-D52F-4BEB-BAC5-82877D6B6648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6505C-9981-4078-8112-8EDFB445116F}" type="slidenum">
              <a:rPr lang="de-DE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0D82BA0-E7B6-42B0-BC1E-AFCB28085CA6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-Diagramm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-Diagramm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r>
              <a:rPr lang="de-DE" sz="2400" b="1" u="sng">
                <a:solidFill>
                  <a:srgbClr val="CC3300"/>
                </a:solidFill>
              </a:rPr>
              <a:t>Personalentwicklung in der Bewegungstherapie an psychiatrischen Kliniken in </a:t>
            </a:r>
            <a:br>
              <a:rPr lang="de-DE" sz="2400" b="1" u="sng">
                <a:solidFill>
                  <a:srgbClr val="CC3300"/>
                </a:solidFill>
              </a:rPr>
            </a:br>
            <a:r>
              <a:rPr lang="de-DE" sz="2400" b="1" u="sng">
                <a:solidFill>
                  <a:srgbClr val="CC3300"/>
                </a:solidFill>
              </a:rPr>
              <a:t>Deutschland, Österreich und der Schweiz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923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de-DE" sz="2000" u="sng"/>
              <a:t>Vorstellung der Zahlen aus folgenden Untersuchungen:</a:t>
            </a:r>
          </a:p>
          <a:p>
            <a:pPr>
              <a:buFontTx/>
              <a:buNone/>
            </a:pPr>
            <a:endParaRPr lang="de-DE" sz="2000" u="sng"/>
          </a:p>
          <a:p>
            <a:r>
              <a:rPr lang="de-DE" sz="2000"/>
              <a:t>Deimel H. (1983): Zur Situation der Bewegungs- und Sporttherapie in der Psychiatrie. Rehabilitation 22: 114-118.</a:t>
            </a:r>
          </a:p>
          <a:p>
            <a:pPr>
              <a:buFontTx/>
              <a:buNone/>
            </a:pPr>
            <a:endParaRPr lang="de-DE" sz="2000"/>
          </a:p>
          <a:p>
            <a:r>
              <a:rPr lang="de-DE" sz="2000"/>
              <a:t>Müller-Lütken V. (1989): Sport in psychiatrischen Kliniken – soziotherapeutische Maßnahmen zur Rehabilitation psychisch Kranker. Heinrich-Heine Universität Düsseldorf: Diplomarbeit.</a:t>
            </a:r>
          </a:p>
          <a:p>
            <a:pPr>
              <a:buFontTx/>
              <a:buNone/>
            </a:pPr>
            <a:endParaRPr lang="de-DE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Entwicklung Deutschland 1983 - 2004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321175"/>
          </a:xfrm>
        </p:spPr>
        <p:txBody>
          <a:bodyPr/>
          <a:lstStyle/>
          <a:p>
            <a:r>
              <a:rPr lang="de-DE" sz="2000"/>
              <a:t>Verbesserung der Therapeuten/ Betten - Relation</a:t>
            </a:r>
          </a:p>
          <a:p>
            <a:endParaRPr lang="de-DE" sz="2000"/>
          </a:p>
          <a:p>
            <a:endParaRPr lang="de-DE"/>
          </a:p>
          <a:p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971550" y="836613"/>
          <a:ext cx="7273925" cy="5353050"/>
        </p:xfrm>
        <a:graphic>
          <a:graphicData uri="http://schemas.openxmlformats.org/presentationml/2006/ole">
            <p:oleObj spid="_x0000_s2050" name="Diagramm" r:id="rId3" imgW="7248449" imgH="533400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Entwicklung Deutschland 1983 - 2004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Verbesserung der Therapeuten/ Betten – Relation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Anstieg der durchschnittlichen Anzahl der Bewegungstherapeuten von 3,5 auf 4,2 Lehrkräfte pro Einrichtung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Zunehmende Anzahl von Akademikern im BWT-Bereich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Bestehender hoher Anteil an Krankengymnasten/ Physiotherapeuten ebenfalls gestiegen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Anzahl der Lehrkräfte mit Zusatzqualifikation von 14,8% auf 40,2% gestiegen</a:t>
            </a:r>
          </a:p>
          <a:p>
            <a:pPr>
              <a:lnSpc>
                <a:spcPct val="80000"/>
              </a:lnSpc>
            </a:pPr>
            <a:endParaRPr lang="de-DE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Entwicklung Deutschland 1983 - 2004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/>
              <a:t>Zum Bereich Fortbildungen kein Vergleich möglich, Datenmenge der älteren Studien unzureichend</a:t>
            </a:r>
          </a:p>
          <a:p>
            <a:endParaRPr lang="de-DE" sz="2000"/>
          </a:p>
          <a:p>
            <a:r>
              <a:rPr lang="de-DE" sz="2000"/>
              <a:t>Deutliche Erhöhung der Teilnahme an interdisziplinären Teamsitzungen von 59% auf 94,5%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ph type="title"/>
          </p:nvPr>
        </p:nvGraphicFramePr>
        <p:xfrm>
          <a:off x="900113" y="765175"/>
          <a:ext cx="7416800" cy="5461000"/>
        </p:xfrm>
        <a:graphic>
          <a:graphicData uri="http://schemas.openxmlformats.org/presentationml/2006/ole">
            <p:oleObj spid="_x0000_s3074" name="Diagramm" r:id="rId3" imgW="7248449" imgH="533400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Zusammenfassung und Ausblick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r>
              <a:rPr lang="de-DE" sz="2000"/>
              <a:t>„Es lässt sich sagen, dass sich die Ausbildungsqualität der in der Psychiatrie tätigen Bewegungs- und Sporttherapeuten erheblich verbessert hat.“ (Thomassin, 2004)</a:t>
            </a:r>
          </a:p>
          <a:p>
            <a:pPr>
              <a:buFontTx/>
              <a:buNone/>
            </a:pPr>
            <a:r>
              <a:rPr lang="de-DE" sz="2000"/>
              <a:t>	</a:t>
            </a:r>
            <a:r>
              <a:rPr lang="de-DE" sz="2000">
                <a:sym typeface="Wingdings" pitchFamily="2" charset="2"/>
              </a:rPr>
              <a:t> bezogen auf den Zeitraum 1983-2004</a:t>
            </a:r>
          </a:p>
          <a:p>
            <a:pPr>
              <a:buFontTx/>
              <a:buNone/>
            </a:pPr>
            <a:r>
              <a:rPr lang="de-DE" sz="2000">
                <a:sym typeface="Wingdings" pitchFamily="2" charset="2"/>
              </a:rPr>
              <a:t>	 Anstieg sportakademischer Kräfte</a:t>
            </a:r>
          </a:p>
          <a:p>
            <a:pPr>
              <a:buFontTx/>
              <a:buNone/>
            </a:pPr>
            <a:r>
              <a:rPr lang="de-DE" sz="2000">
                <a:sym typeface="Wingdings" pitchFamily="2" charset="2"/>
              </a:rPr>
              <a:t>	 gesunkene Zahl fachfremder Berufsgruppen</a:t>
            </a:r>
          </a:p>
          <a:p>
            <a:pPr>
              <a:buFontTx/>
              <a:buNone/>
            </a:pPr>
            <a:r>
              <a:rPr lang="de-DE" sz="2000">
                <a:sym typeface="Wingdings" pitchFamily="2" charset="2"/>
              </a:rPr>
              <a:t>	 zunehmende Anzahl von Bewegungs- und Sporttherapeuten mit Zusatzqualifikationen</a:t>
            </a:r>
          </a:p>
          <a:p>
            <a:pPr>
              <a:buFontTx/>
              <a:buNone/>
            </a:pPr>
            <a:endParaRPr lang="de-DE" sz="2000">
              <a:sym typeface="Wingdings" pitchFamily="2" charset="2"/>
            </a:endParaRPr>
          </a:p>
          <a:p>
            <a:pPr>
              <a:buFontTx/>
              <a:buNone/>
            </a:pPr>
            <a:endParaRPr lang="de-DE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Zusammenfassung und Ausblick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000">
                <a:sym typeface="Wingdings" pitchFamily="2" charset="2"/>
              </a:rPr>
              <a:t>Weiterentwicklung der Ausbildungen mit spezifischeren Schwerpunkten im Bereich Psychiatrie / Sucht (Sportstudium, Gymnastiklehrerausbildung, Motopädagogik und Physiotherapie-Ausbildung?)</a:t>
            </a:r>
          </a:p>
          <a:p>
            <a:pPr>
              <a:buFontTx/>
              <a:buNone/>
            </a:pPr>
            <a:endParaRPr lang="de-DE" sz="2000">
              <a:sym typeface="Wingdings" pitchFamily="2" charset="2"/>
            </a:endParaRPr>
          </a:p>
          <a:p>
            <a:r>
              <a:rPr lang="de-DE" sz="2000">
                <a:sym typeface="Wingdings" pitchFamily="2" charset="2"/>
              </a:rPr>
              <a:t>Entwicklung in den letzten 5 Jahren?</a:t>
            </a:r>
          </a:p>
          <a:p>
            <a:pPr>
              <a:buFontTx/>
              <a:buNone/>
            </a:pPr>
            <a:endParaRPr lang="de-DE" sz="2000">
              <a:sym typeface="Wingdings" pitchFamily="2" charset="2"/>
            </a:endParaRPr>
          </a:p>
          <a:p>
            <a:r>
              <a:rPr lang="de-DE" sz="2000">
                <a:sym typeface="Wingdings" pitchFamily="2" charset="2"/>
              </a:rPr>
              <a:t>Europäischer Vergleich?</a:t>
            </a:r>
          </a:p>
          <a:p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000"/>
              <a:t>Thomassin O. (2004): Zur gegenwärtigen Situation der Bewegungs- und Sporttherapie in psychiatrischen Kliniken – eine bundesweite Erhebung. Deutsche Sporthochschule Köln: Diplomarbeit.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000"/>
          </a:p>
          <a:p>
            <a:pPr>
              <a:lnSpc>
                <a:spcPct val="90000"/>
              </a:lnSpc>
            </a:pPr>
            <a:r>
              <a:rPr lang="de-DE" sz="2000"/>
              <a:t>Kleinagel R. (2004): Zum Stand der Bewegungs- und Sporttherapie in psychiatrischen und suchttherapeutischen Einrichtungen in Österreich und der Schweiz. Deutsche Sporthochschule Köln: Diplomarbeit.</a:t>
            </a:r>
          </a:p>
          <a:p>
            <a:pPr>
              <a:lnSpc>
                <a:spcPct val="90000"/>
              </a:lnSpc>
            </a:pPr>
            <a:endParaRPr lang="de-DE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Ergebnisse der Untersuchung von Deimel (1983)</a:t>
            </a:r>
            <a:br>
              <a:rPr lang="de-DE" sz="2400" u="sng">
                <a:solidFill>
                  <a:srgbClr val="0033CC"/>
                </a:solidFill>
              </a:rPr>
            </a:br>
            <a:r>
              <a:rPr lang="de-DE" sz="2400" u="sng">
                <a:solidFill>
                  <a:srgbClr val="0033CC"/>
                </a:solidFill>
              </a:rPr>
              <a:t>Deutschland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000"/>
              <a:t>Bewegungs- und Sporttherapie spielt untergeordnete Rolle im psychiatrischen Behandlungskonzept</a:t>
            </a:r>
          </a:p>
          <a:p>
            <a:pPr>
              <a:lnSpc>
                <a:spcPct val="90000"/>
              </a:lnSpc>
            </a:pPr>
            <a:endParaRPr lang="de-DE" sz="2000"/>
          </a:p>
          <a:p>
            <a:pPr>
              <a:lnSpc>
                <a:spcPct val="90000"/>
              </a:lnSpc>
            </a:pPr>
            <a:r>
              <a:rPr lang="de-DE" sz="2000"/>
              <a:t>Prinzipielle Mängel im personellen und räumlichen Bereich vorhanden</a:t>
            </a:r>
          </a:p>
          <a:p>
            <a:pPr>
              <a:lnSpc>
                <a:spcPct val="90000"/>
              </a:lnSpc>
            </a:pPr>
            <a:endParaRPr lang="de-DE" sz="2000"/>
          </a:p>
          <a:p>
            <a:pPr>
              <a:lnSpc>
                <a:spcPct val="90000"/>
              </a:lnSpc>
            </a:pPr>
            <a:r>
              <a:rPr lang="de-DE" sz="2000"/>
              <a:t>Quantitativer Mangel an Fachpersonal: 3,5 Bewegungs- und Sporttherapeuten pro Einrichtung</a:t>
            </a:r>
          </a:p>
          <a:p>
            <a:pPr>
              <a:lnSpc>
                <a:spcPct val="90000"/>
              </a:lnSpc>
              <a:buFontTx/>
              <a:buNone/>
            </a:pPr>
            <a:endParaRPr lang="de-DE" sz="2000"/>
          </a:p>
          <a:p>
            <a:pPr>
              <a:lnSpc>
                <a:spcPct val="90000"/>
              </a:lnSpc>
            </a:pPr>
            <a:r>
              <a:rPr lang="de-DE" sz="2000"/>
              <a:t>Therapeuten/ Betten – Relation: 1:125,4</a:t>
            </a:r>
          </a:p>
          <a:p>
            <a:pPr>
              <a:lnSpc>
                <a:spcPct val="90000"/>
              </a:lnSpc>
            </a:pPr>
            <a:endParaRPr lang="de-DE" sz="2000"/>
          </a:p>
          <a:p>
            <a:pPr>
              <a:lnSpc>
                <a:spcPct val="90000"/>
              </a:lnSpc>
            </a:pPr>
            <a:r>
              <a:rPr lang="de-DE" sz="2000"/>
              <a:t>Unzureichende Qualifikation: Akademikeranteil 7,5%, Bewegungs- und Sporttherapeuten mit Zusatzqualifikation 14,8%</a:t>
            </a:r>
          </a:p>
          <a:p>
            <a:pPr>
              <a:lnSpc>
                <a:spcPct val="90000"/>
              </a:lnSpc>
            </a:pPr>
            <a:endParaRPr lang="de-DE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Ergebnisse der Untersuchung von Thomassin (2004)</a:t>
            </a:r>
            <a:br>
              <a:rPr lang="de-DE" sz="2400" u="sng">
                <a:solidFill>
                  <a:srgbClr val="0033CC"/>
                </a:solidFill>
              </a:rPr>
            </a:br>
            <a:r>
              <a:rPr lang="de-DE" sz="2400" u="sng">
                <a:solidFill>
                  <a:srgbClr val="0033CC"/>
                </a:solidFill>
              </a:rPr>
              <a:t>Deutschland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z="2000"/>
          </a:p>
          <a:p>
            <a:r>
              <a:rPr lang="de-DE" sz="2000"/>
              <a:t>Durchschnittlich 4,2 Lehrkräfte pro Einrichtung</a:t>
            </a:r>
          </a:p>
          <a:p>
            <a:pPr>
              <a:buFontTx/>
              <a:buNone/>
            </a:pPr>
            <a:endParaRPr lang="de-DE" sz="2000"/>
          </a:p>
          <a:p>
            <a:r>
              <a:rPr lang="de-DE" sz="2000"/>
              <a:t>Therapeuten/ Betten – Relation 1:70 (Kliniken &lt;250 Betten 1:52)</a:t>
            </a:r>
          </a:p>
          <a:p>
            <a:endParaRPr lang="de-DE" sz="2000"/>
          </a:p>
          <a:p>
            <a:r>
              <a:rPr lang="de-DE" sz="2000"/>
              <a:t>Vertretene Ausbildungsberufe:</a:t>
            </a:r>
          </a:p>
          <a:p>
            <a:pPr>
              <a:buFontTx/>
              <a:buNone/>
            </a:pPr>
            <a:r>
              <a:rPr lang="de-DE" sz="2000"/>
              <a:t>	35,5% Krankengymnasten/ Physiotherapeuten</a:t>
            </a:r>
          </a:p>
          <a:p>
            <a:pPr>
              <a:buFontTx/>
              <a:buNone/>
            </a:pPr>
            <a:r>
              <a:rPr lang="de-DE" sz="2000"/>
              <a:t>	17,6% Diplomsportwissenschaftler/ Diplomsportlehrer</a:t>
            </a:r>
          </a:p>
          <a:p>
            <a:pPr>
              <a:buFontTx/>
              <a:buNone/>
            </a:pPr>
            <a:r>
              <a:rPr lang="de-DE" sz="2000"/>
              <a:t>	16,9% Gymnastiklehrer</a:t>
            </a:r>
          </a:p>
          <a:p>
            <a:pPr>
              <a:buFontTx/>
              <a:buNone/>
            </a:pPr>
            <a:endParaRPr lang="de-DE" sz="2000"/>
          </a:p>
          <a:p>
            <a:r>
              <a:rPr lang="de-DE" sz="2000"/>
              <a:t>40,2% aller Therapeuten verfügen über eine Zusatzqualifikation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Ergebnisse der Untersuchung von Thomassin (2004)</a:t>
            </a:r>
            <a:br>
              <a:rPr lang="de-DE" sz="2400" u="sng">
                <a:solidFill>
                  <a:srgbClr val="0033CC"/>
                </a:solidFill>
              </a:rPr>
            </a:br>
            <a:r>
              <a:rPr lang="de-DE" sz="2400" u="sng">
                <a:solidFill>
                  <a:srgbClr val="0033CC"/>
                </a:solidFill>
              </a:rPr>
              <a:t>Deutschland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332038"/>
            <a:ext cx="8229600" cy="4525962"/>
          </a:xfrm>
        </p:spPr>
        <p:txBody>
          <a:bodyPr/>
          <a:lstStyle/>
          <a:p>
            <a:r>
              <a:rPr lang="de-DE" sz="2000"/>
              <a:t>Regelmäßige Teilnahme an </a:t>
            </a:r>
          </a:p>
          <a:p>
            <a:pPr lvl="1"/>
            <a:r>
              <a:rPr lang="de-DE" sz="2000"/>
              <a:t>Allgemeinen Fortbildungsveranstaltungen: 85,7%</a:t>
            </a:r>
          </a:p>
          <a:p>
            <a:pPr lvl="1"/>
            <a:r>
              <a:rPr lang="de-DE" sz="2000"/>
              <a:t>Speziellen bewegungstherapeutischen Fortbildungsveranstaltungen: 79,1%</a:t>
            </a:r>
          </a:p>
          <a:p>
            <a:pPr lvl="1"/>
            <a:r>
              <a:rPr lang="de-DE" sz="2000"/>
              <a:t>Interdisziplinären Teamsitzungen: 94,5%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Ergebnisse der Untersuchung von Kleinagel (2004)</a:t>
            </a:r>
            <a:br>
              <a:rPr lang="de-DE" sz="2400" u="sng">
                <a:solidFill>
                  <a:srgbClr val="0033CC"/>
                </a:solidFill>
              </a:rPr>
            </a:br>
            <a:r>
              <a:rPr lang="de-DE" sz="2400" u="sng">
                <a:solidFill>
                  <a:srgbClr val="0033CC"/>
                </a:solidFill>
              </a:rPr>
              <a:t>Österreich und Schweiz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sz="1800"/>
          </a:p>
          <a:p>
            <a:pPr>
              <a:lnSpc>
                <a:spcPct val="80000"/>
              </a:lnSpc>
            </a:pPr>
            <a:r>
              <a:rPr lang="de-DE" sz="2000"/>
              <a:t>Durchschnittlich 3,5 Lehrkräfte pro Einrichtung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Therapeuten/ Betten – Relation 1:80 für Österreich und 1:49 für Schweiz (große Unterschiede je nach Krankenhausgröße)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Vertretene Ausbildungsberufe: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49,2% Krankengymnasten/ Physiotherapeuten 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/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	Österreich: 71,4% Krankengymnasten/ Physiotherapeuten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	Schweiz: 41,8% Krankengymnasten/ Physiotherapeuten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		  21,2% Bewegungs- und Tanztherapeuten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4,1% Diplomsportwissenschaftler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1800"/>
              <a:t>	</a:t>
            </a:r>
          </a:p>
          <a:p>
            <a:pPr>
              <a:lnSpc>
                <a:spcPct val="80000"/>
              </a:lnSpc>
            </a:pPr>
            <a:endParaRPr lang="de-DE" sz="1800"/>
          </a:p>
          <a:p>
            <a:pPr>
              <a:lnSpc>
                <a:spcPct val="80000"/>
              </a:lnSpc>
              <a:buFontTx/>
              <a:buNone/>
            </a:pPr>
            <a:endParaRPr lang="de-DE" sz="1800"/>
          </a:p>
          <a:p>
            <a:pPr>
              <a:lnSpc>
                <a:spcPct val="80000"/>
              </a:lnSpc>
            </a:pPr>
            <a:endParaRPr lang="de-DE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6" name="Line 180"/>
          <p:cNvSpPr>
            <a:spLocks noChangeShapeType="1"/>
          </p:cNvSpPr>
          <p:nvPr/>
        </p:nvSpPr>
        <p:spPr bwMode="auto">
          <a:xfrm>
            <a:off x="4079875" y="998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graphicFrame>
        <p:nvGraphicFramePr>
          <p:cNvPr id="4460" name="Group 364"/>
          <p:cNvGraphicFramePr>
            <a:graphicFrameLocks noGrp="1"/>
          </p:cNvGraphicFramePr>
          <p:nvPr/>
        </p:nvGraphicFramePr>
        <p:xfrm>
          <a:off x="2268538" y="981075"/>
          <a:ext cx="4813300" cy="4857750"/>
        </p:xfrm>
        <a:graphic>
          <a:graphicData uri="http://schemas.openxmlformats.org/drawingml/2006/table">
            <a:tbl>
              <a:tblPr/>
              <a:tblGrid>
                <a:gridCol w="1322387"/>
                <a:gridCol w="531813"/>
                <a:gridCol w="631825"/>
                <a:gridCol w="533400"/>
                <a:gridCol w="630237"/>
                <a:gridCol w="531813"/>
                <a:gridCol w="631825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Gesamt  </a:t>
                      </a: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(mit und ohne Zusatzqualifikation)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Ausbildung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76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Gesamt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76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abs.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%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abs.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%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abs.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 %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Diplomsport-wissenschaftler,                 Diplomsportlehrer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4,8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Physiotherapeuten, Krankengymnasten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71,4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41,8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96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49,2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Bewegungs-, Tanztherapeuten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21,2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Lehrer mit     Sportexamen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5,5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Magister Sport-wissenschaften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4,1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Gymnastiklehrer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6,7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Übungsleiter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andere Ausbildung </a:t>
                      </a:r>
                      <a:r>
                        <a:rPr kumimoji="0" lang="de-DE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(Psychomotoriker, Krankenpfleger,  Masseur u.a.)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14,3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17,1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16,4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195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  <a:endParaRPr kumimoji="0" lang="de-D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Ergebnisse der Untersuchung von Kleinagel (2004)</a:t>
            </a:r>
            <a:br>
              <a:rPr lang="de-DE" sz="2400" u="sng">
                <a:solidFill>
                  <a:srgbClr val="0033CC"/>
                </a:solidFill>
              </a:rPr>
            </a:br>
            <a:r>
              <a:rPr lang="de-DE" sz="2400" u="sng">
                <a:solidFill>
                  <a:srgbClr val="0033CC"/>
                </a:solidFill>
              </a:rPr>
              <a:t>Österreich und Schweiz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sz="2000"/>
          </a:p>
          <a:p>
            <a:endParaRPr lang="de-DE" sz="2000"/>
          </a:p>
          <a:p>
            <a:r>
              <a:rPr lang="de-DE" sz="2000"/>
              <a:t>Etwas mehr als die Hälfte der Befragten verfügt über eine bewegungstherapeutische Zusatzqualifikation</a:t>
            </a:r>
          </a:p>
          <a:p>
            <a:endParaRPr lang="de-DE" sz="2000"/>
          </a:p>
          <a:p>
            <a:r>
              <a:rPr lang="de-DE" sz="2000"/>
              <a:t>Regelmäßige Teilnahme an </a:t>
            </a:r>
          </a:p>
          <a:p>
            <a:pPr lvl="1"/>
            <a:r>
              <a:rPr lang="de-DE" sz="2000"/>
              <a:t>Allgemeinen Fortbildungsveranstaltungen: 83,9%</a:t>
            </a:r>
          </a:p>
          <a:p>
            <a:pPr lvl="1"/>
            <a:r>
              <a:rPr lang="de-DE" sz="2000"/>
              <a:t>Speziellen bewegungstherapeutischen Fortbildungsveranstaltungen: 69,6%</a:t>
            </a:r>
          </a:p>
          <a:p>
            <a:pPr lvl="1"/>
            <a:r>
              <a:rPr lang="de-DE" sz="2000"/>
              <a:t>Interdisziplinären Teamsitzungen: 95%</a:t>
            </a:r>
          </a:p>
          <a:p>
            <a:endParaRPr lang="de-DE" sz="2000"/>
          </a:p>
          <a:p>
            <a:endParaRPr lang="de-DE" sz="2000"/>
          </a:p>
          <a:p>
            <a:endParaRPr lang="de-DE" sz="2000"/>
          </a:p>
          <a:p>
            <a:endParaRPr lang="de-DE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400" u="sng">
                <a:solidFill>
                  <a:srgbClr val="0033CC"/>
                </a:solidFill>
              </a:rPr>
              <a:t>Vergleich Deutschland, Österreich, Schweiz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sz="2000"/>
              <a:t>Lehrkräfte im Bewegungs- und Sporttherapiebereich: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	Durchschnittlich 0,7 Lehrkräfte mehr in Deutschland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de-DE" sz="2000"/>
              <a:t>		Stand Österreich, Schweiz 2004 = Stand Deutschland 1983</a:t>
            </a:r>
          </a:p>
          <a:p>
            <a:pPr>
              <a:lnSpc>
                <a:spcPct val="80000"/>
              </a:lnSpc>
              <a:buFontTx/>
              <a:buNone/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Therapeuten/ Betten – Relation in Deutschland etwas besser als in Österreich, deutlich schlechter als in der Schweiz</a:t>
            </a:r>
          </a:p>
          <a:p>
            <a:pPr>
              <a:lnSpc>
                <a:spcPct val="80000"/>
              </a:lnSpc>
            </a:pPr>
            <a:endParaRPr lang="de-DE" sz="1800"/>
          </a:p>
          <a:p>
            <a:pPr>
              <a:lnSpc>
                <a:spcPct val="80000"/>
              </a:lnSpc>
            </a:pPr>
            <a:r>
              <a:rPr lang="de-DE" sz="2000"/>
              <a:t>alle Studien zeigen, kleinere Bettenzahl = günstigere Therapeuten/ Betten – Relation</a:t>
            </a:r>
          </a:p>
          <a:p>
            <a:pPr>
              <a:lnSpc>
                <a:spcPct val="80000"/>
              </a:lnSpc>
            </a:pPr>
            <a:endParaRPr lang="de-DE" sz="2000"/>
          </a:p>
          <a:p>
            <a:pPr>
              <a:lnSpc>
                <a:spcPct val="80000"/>
              </a:lnSpc>
            </a:pPr>
            <a:r>
              <a:rPr lang="de-DE" sz="2000"/>
              <a:t>Regelmäßige Teilnahme an 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Allgemeinen Fortbildungsveranstaltungen: Werte unterscheiden sich kaum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Spezielle bewegungstherapeutische Fortbildungsveranstaltungen: etwas höherer Prozentsatz für Deutschland</a:t>
            </a:r>
          </a:p>
          <a:p>
            <a:pPr lvl="1">
              <a:lnSpc>
                <a:spcPct val="80000"/>
              </a:lnSpc>
            </a:pPr>
            <a:r>
              <a:rPr lang="de-DE" sz="2000"/>
              <a:t>Interdisziplinären Teamsitzungen: gleich hoch</a:t>
            </a:r>
            <a:endParaRPr lang="de-DE" sz="1800"/>
          </a:p>
          <a:p>
            <a:pPr>
              <a:lnSpc>
                <a:spcPct val="80000"/>
              </a:lnSpc>
            </a:pPr>
            <a:endParaRPr lang="de-DE" sz="1800"/>
          </a:p>
          <a:p>
            <a:pPr>
              <a:lnSpc>
                <a:spcPct val="80000"/>
              </a:lnSpc>
            </a:pPr>
            <a:endParaRPr lang="de-DE" sz="1800"/>
          </a:p>
          <a:p>
            <a:pPr lvl="1">
              <a:lnSpc>
                <a:spcPct val="80000"/>
              </a:lnSpc>
              <a:buFontTx/>
              <a:buNone/>
            </a:pPr>
            <a:endParaRPr lang="de-DE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572</Words>
  <Application>Microsoft Office PowerPoint</Application>
  <PresentationFormat>Bildschirmpräsentation (4:3)</PresentationFormat>
  <Paragraphs>179</Paragraphs>
  <Slides>16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0" baseType="lpstr">
      <vt:lpstr>Arial</vt:lpstr>
      <vt:lpstr>Wingdings</vt:lpstr>
      <vt:lpstr>Standarddesign</vt:lpstr>
      <vt:lpstr>Microsoft Office Excel-Diagramm</vt:lpstr>
      <vt:lpstr>Personalentwicklung in der Bewegungstherapie an psychiatrischen Kliniken in  Deutschland, Österreich und der Schweiz</vt:lpstr>
      <vt:lpstr>Folie 2</vt:lpstr>
      <vt:lpstr>Ergebnisse der Untersuchung von Deimel (1983) Deutschland</vt:lpstr>
      <vt:lpstr>Ergebnisse der Untersuchung von Thomassin (2004) Deutschland</vt:lpstr>
      <vt:lpstr>Ergebnisse der Untersuchung von Thomassin (2004) Deutschland</vt:lpstr>
      <vt:lpstr>Ergebnisse der Untersuchung von Kleinagel (2004) Österreich und Schweiz</vt:lpstr>
      <vt:lpstr>Folie 7</vt:lpstr>
      <vt:lpstr>Ergebnisse der Untersuchung von Kleinagel (2004) Österreich und Schweiz</vt:lpstr>
      <vt:lpstr>Vergleich Deutschland, Österreich, Schweiz</vt:lpstr>
      <vt:lpstr>Entwicklung Deutschland 1983 - 2004</vt:lpstr>
      <vt:lpstr>Folie 11</vt:lpstr>
      <vt:lpstr>Entwicklung Deutschland 1983 - 2004</vt:lpstr>
      <vt:lpstr>Entwicklung Deutschland 1983 - 2004</vt:lpstr>
      <vt:lpstr>Folie 14</vt:lpstr>
      <vt:lpstr>Zusammenfassung und Ausblick</vt:lpstr>
      <vt:lpstr>Zusammenfassung und Ausblick</vt:lpstr>
    </vt:vector>
  </TitlesOfParts>
  <Company>Privat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Ruth Kleinagel</dc:creator>
  <cp:lastModifiedBy>RaschmanS</cp:lastModifiedBy>
  <cp:revision>27</cp:revision>
  <dcterms:created xsi:type="dcterms:W3CDTF">2009-04-22T18:49:21Z</dcterms:created>
  <dcterms:modified xsi:type="dcterms:W3CDTF">2019-03-13T16:27:47Z</dcterms:modified>
</cp:coreProperties>
</file>