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40" r:id="rId2"/>
    <p:sldId id="308" r:id="rId3"/>
    <p:sldId id="365" r:id="rId4"/>
    <p:sldId id="366" r:id="rId5"/>
    <p:sldId id="369" r:id="rId6"/>
    <p:sldId id="372" r:id="rId7"/>
    <p:sldId id="373" r:id="rId8"/>
    <p:sldId id="374" r:id="rId9"/>
    <p:sldId id="375" r:id="rId10"/>
    <p:sldId id="370" r:id="rId11"/>
    <p:sldId id="371" r:id="rId12"/>
    <p:sldId id="376" r:id="rId13"/>
    <p:sldId id="357" r:id="rId14"/>
    <p:sldId id="377" r:id="rId15"/>
    <p:sldId id="378" r:id="rId16"/>
    <p:sldId id="367" r:id="rId17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bine Siegel" initials="" lastIdx="1" clrIdx="0"/>
  <p:cmAuthor id="1" name="gsell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3804"/>
    <a:srgbClr val="EAEAEA"/>
    <a:srgbClr val="022C4F"/>
    <a:srgbClr val="B1291A"/>
    <a:srgbClr val="FFCC66"/>
    <a:srgbClr val="4D4D4D"/>
    <a:srgbClr val="800000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904" autoAdjust="0"/>
    <p:restoredTop sz="94581" autoAdjust="0"/>
  </p:normalViewPr>
  <p:slideViewPr>
    <p:cSldViewPr>
      <p:cViewPr>
        <p:scale>
          <a:sx n="75" d="100"/>
          <a:sy n="75" d="100"/>
        </p:scale>
        <p:origin x="-402" y="-816"/>
      </p:cViewPr>
      <p:guideLst>
        <p:guide orient="horz" pos="2523"/>
        <p:guide pos="12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908" y="-102"/>
      </p:cViewPr>
      <p:guideLst>
        <p:guide orient="horz" pos="3128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de-DE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de-DE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3F3F9336-00D6-423A-96CF-0913228E7B09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1024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Arial" charset="0"/>
              </a:defRPr>
            </a:lvl1pPr>
          </a:lstStyle>
          <a:p>
            <a:fld id="{38E67E1E-5345-4E48-BCC2-631ABD79DA66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5CE853-653E-4D3E-A72F-4740F9E046CF}" type="slidenum">
              <a:rPr lang="de-DE"/>
              <a:pPr/>
              <a:t>2</a:t>
            </a:fld>
            <a:endParaRPr lang="de-DE"/>
          </a:p>
        </p:txBody>
      </p:sp>
      <p:sp>
        <p:nvSpPr>
          <p:cNvPr id="13107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19163" y="744538"/>
            <a:ext cx="4962525" cy="3722687"/>
          </a:xfrm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8EF3DF-D6A9-4F16-A159-37C6918AF8B6}" type="slidenum">
              <a:rPr lang="de-DE"/>
              <a:pPr/>
              <a:t>13</a:t>
            </a:fld>
            <a:endParaRPr lang="de-DE"/>
          </a:p>
        </p:txBody>
      </p:sp>
      <p:sp>
        <p:nvSpPr>
          <p:cNvPr id="25907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19163" y="744538"/>
            <a:ext cx="4962525" cy="3722687"/>
          </a:xfrm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964717-B84B-441D-A99E-016B9F090C1D}" type="slidenum">
              <a:rPr lang="de-DE"/>
              <a:pPr/>
              <a:t>16</a:t>
            </a:fld>
            <a:endParaRPr lang="de-DE"/>
          </a:p>
        </p:txBody>
      </p:sp>
      <p:sp>
        <p:nvSpPr>
          <p:cNvPr id="31027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19163" y="744538"/>
            <a:ext cx="4962525" cy="3722687"/>
          </a:xfrm>
          <a:ln/>
        </p:spPr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76600"/>
            <a:ext cx="7772400" cy="1143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/>
              <a:t>Titel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24400"/>
            <a:ext cx="6400800" cy="838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de-DE"/>
              <a:t>Untertitel</a:t>
            </a:r>
          </a:p>
        </p:txBody>
      </p:sp>
      <p:pic>
        <p:nvPicPr>
          <p:cNvPr id="4110" name="Picture 14" descr="UKT_Logo_4c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92950" y="260350"/>
            <a:ext cx="1687513" cy="90963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1014-KV1 SLguldm11004 KV1 Gsell 7/2004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11169-58D2-456D-B789-83C40B4404D4}" type="slidenum">
              <a:rPr lang="en-US"/>
              <a:pPr/>
              <a:t>‹Nr.›</a:t>
            </a:fld>
            <a:endParaRPr lang="en-US"/>
          </a:p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990600"/>
            <a:ext cx="1943100" cy="5334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990600"/>
            <a:ext cx="5676900" cy="53340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1014-KV1 SLguldm11004 KV1 Gsell 7/2004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89CA61-BC19-4681-AB0A-34D40EC7819E}" type="slidenum">
              <a:rPr lang="en-US"/>
              <a:pPr/>
              <a:t>‹Nr.›</a:t>
            </a:fld>
            <a:endParaRPr lang="en-US"/>
          </a:p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685800" y="990600"/>
            <a:ext cx="7772400" cy="53340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32138" y="6629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1014-KV1 SLguldm11004 KV1 Gsell 7/2004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7162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B4A2634-9D4A-4913-B92C-984D14878E6B}" type="slidenum">
              <a:rPr lang="en-US"/>
              <a:pPr/>
              <a:t>‹Nr.›</a:t>
            </a:fld>
            <a:endParaRPr lang="en-US"/>
          </a:p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1014-KV1 SLguldm11004 KV1 Gsell 7/2004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3513F8-14B2-4178-9F79-6F340DA8029F}" type="slidenum">
              <a:rPr lang="en-US"/>
              <a:pPr/>
              <a:t>‹Nr.›</a:t>
            </a:fld>
            <a:endParaRPr lang="en-US"/>
          </a:p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1014-KV1 SLguldm11004 KV1 Gsell 7/2004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23C7B4-75FA-4C1A-86DB-8CA130652AE5}" type="slidenum">
              <a:rPr lang="en-US"/>
              <a:pPr/>
              <a:t>‹Nr.›</a:t>
            </a:fld>
            <a:endParaRPr lang="en-US"/>
          </a:p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1014-KV1 SLguldm11004 KV1 Gsell 7/2004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CCBF6A-6B07-47A3-BB29-22B7CCC249B1}" type="slidenum">
              <a:rPr lang="en-US"/>
              <a:pPr/>
              <a:t>‹Nr.›</a:t>
            </a:fld>
            <a:endParaRPr lang="en-US"/>
          </a:p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1014-KV1 SLguldm11004 KV1 Gsell 7/2004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59568D-5B62-4DC5-A018-E894FB3D6594}" type="slidenum">
              <a:rPr lang="en-US"/>
              <a:pPr/>
              <a:t>‹Nr.›</a:t>
            </a:fld>
            <a:endParaRPr lang="en-US"/>
          </a:p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1014-KV1 SLguldm11004 KV1 Gsell 7/2004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5F5BA-19F8-4E05-ABFC-85DF18A98602}" type="slidenum">
              <a:rPr lang="en-US"/>
              <a:pPr/>
              <a:t>‹Nr.›</a:t>
            </a:fld>
            <a:endParaRPr lang="en-US"/>
          </a:p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1014-KV1 SLguldm11004 KV1 Gsell 7/2004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294666-90A3-433A-9823-FEBFBBEF215F}" type="slidenum">
              <a:rPr lang="en-US"/>
              <a:pPr/>
              <a:t>‹Nr.›</a:t>
            </a:fld>
            <a:endParaRPr lang="en-US"/>
          </a:p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1014-KV1 SLguldm11004 KV1 Gsell 7/2004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432049-5680-4EF6-A853-3CCDC9AA2ECC}" type="slidenum">
              <a:rPr lang="en-US"/>
              <a:pPr/>
              <a:t>‹Nr.›</a:t>
            </a:fld>
            <a:endParaRPr lang="en-US"/>
          </a:p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1014-KV1 SLguldm11004 KV1 Gsell 7/2004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DAA19C-8913-4727-A4DE-DDA7FC785A6E}" type="slidenum">
              <a:rPr lang="en-US"/>
              <a:pPr/>
              <a:t>‹Nr.›</a:t>
            </a:fld>
            <a:endParaRPr lang="en-US"/>
          </a:p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23900" y="990600"/>
            <a:ext cx="7696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Überschrift – Font Arial, Größe 32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Ebene 1 - Font Arial, Größe 28</a:t>
            </a:r>
          </a:p>
          <a:p>
            <a:pPr lvl="1"/>
            <a:r>
              <a:rPr lang="en-US" smtClean="0"/>
              <a:t>Ebene 2 - Font Arial, Größe 24</a:t>
            </a:r>
          </a:p>
          <a:p>
            <a:pPr lvl="2"/>
            <a:r>
              <a:rPr lang="en-US" smtClean="0"/>
              <a:t>Ebene 3 - Font Arial, Größe 20</a:t>
            </a:r>
          </a:p>
          <a:p>
            <a:pPr lvl="3"/>
            <a:r>
              <a:rPr lang="en-US" smtClean="0"/>
              <a:t>Ebene 4 - Font Arial, Größe 18</a:t>
            </a:r>
          </a:p>
          <a:p>
            <a:pPr lvl="4"/>
            <a:r>
              <a:rPr lang="en-US" smtClean="0"/>
              <a:t>Ebene 5 - Font Arial, Größe 16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629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+mn-lt"/>
              </a:defRPr>
            </a:lvl1pPr>
          </a:lstStyle>
          <a:p>
            <a:r>
              <a:rPr lang="en-US"/>
              <a:t>1014-KV1 SLguldm11004 KV1 Gsell 7/2004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99"/>
                </a:solidFill>
                <a:latin typeface="+mn-lt"/>
              </a:defRPr>
            </a:lvl1pPr>
          </a:lstStyle>
          <a:p>
            <a:fld id="{FFDC98E6-1528-4EE6-AF26-B9736B9D5420}" type="slidenum">
              <a:rPr lang="en-US"/>
              <a:pPr/>
              <a:t>‹Nr.›</a:t>
            </a:fld>
            <a:endParaRPr lang="en-US"/>
          </a:p>
          <a:p>
            <a:endParaRPr lang="en-US"/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0" y="1211263"/>
            <a:ext cx="762000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pic>
        <p:nvPicPr>
          <p:cNvPr id="1038" name="Picture 14" descr="UKT_Logo_4c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96200" y="836613"/>
            <a:ext cx="1389063" cy="747712"/>
          </a:xfrm>
          <a:prstGeom prst="rect">
            <a:avLst/>
          </a:prstGeom>
          <a:noFill/>
        </p:spPr>
      </p:pic>
      <p:pic>
        <p:nvPicPr>
          <p:cNvPr id="1039" name="Picture 15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426450" y="115888"/>
            <a:ext cx="6096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2708275"/>
            <a:ext cx="7772400" cy="2551113"/>
          </a:xfrm>
        </p:spPr>
        <p:txBody>
          <a:bodyPr/>
          <a:lstStyle/>
          <a:p>
            <a:r>
              <a:rPr lang="de-DE" b="1">
                <a:solidFill>
                  <a:srgbClr val="000099"/>
                </a:solidFill>
              </a:rPr>
              <a:t>Grundlagen der Bewegungstherapie </a:t>
            </a:r>
            <a:br>
              <a:rPr lang="de-DE" b="1">
                <a:solidFill>
                  <a:srgbClr val="000099"/>
                </a:solidFill>
              </a:rPr>
            </a:br>
            <a:r>
              <a:rPr lang="de-DE" b="1">
                <a:solidFill>
                  <a:srgbClr val="000099"/>
                </a:solidFill>
              </a:rPr>
              <a:t>Psychiatrie des UKT`s</a:t>
            </a:r>
            <a:r>
              <a:rPr lang="de-DE" sz="3600" b="1">
                <a:solidFill>
                  <a:srgbClr val="000099"/>
                </a:solidFill>
              </a:rPr>
              <a:t> </a:t>
            </a:r>
            <a:r>
              <a:rPr lang="de-DE" sz="1800" b="1">
                <a:solidFill>
                  <a:srgbClr val="000099"/>
                </a:solidFill>
              </a:rPr>
              <a:t/>
            </a:r>
            <a:br>
              <a:rPr lang="de-DE" sz="1800" b="1">
                <a:solidFill>
                  <a:srgbClr val="000099"/>
                </a:solidFill>
              </a:rPr>
            </a:br>
            <a:r>
              <a:rPr lang="de-DE" sz="1200" b="1">
                <a:solidFill>
                  <a:srgbClr val="000099"/>
                </a:solidFill>
              </a:rPr>
              <a:t/>
            </a:r>
            <a:br>
              <a:rPr lang="de-DE" sz="1200" b="1">
                <a:solidFill>
                  <a:srgbClr val="000099"/>
                </a:solidFill>
              </a:rPr>
            </a:br>
            <a:r>
              <a:rPr lang="de-DE" sz="1200" b="1">
                <a:solidFill>
                  <a:srgbClr val="000099"/>
                </a:solidFill>
              </a:rPr>
              <a:t/>
            </a:r>
            <a:br>
              <a:rPr lang="de-DE" sz="1200" b="1">
                <a:solidFill>
                  <a:srgbClr val="000099"/>
                </a:solidFill>
              </a:rPr>
            </a:br>
            <a:r>
              <a:rPr lang="de-DE" sz="1200" b="1">
                <a:solidFill>
                  <a:srgbClr val="000099"/>
                </a:solidFill>
              </a:rPr>
              <a:t/>
            </a:r>
            <a:br>
              <a:rPr lang="de-DE" sz="1200" b="1">
                <a:solidFill>
                  <a:srgbClr val="000099"/>
                </a:solidFill>
              </a:rPr>
            </a:br>
            <a:r>
              <a:rPr lang="de-DE" sz="1200" b="1">
                <a:solidFill>
                  <a:srgbClr val="000099"/>
                </a:solidFill>
              </a:rPr>
              <a:t/>
            </a:r>
            <a:br>
              <a:rPr lang="de-DE" sz="1200" b="1">
                <a:solidFill>
                  <a:srgbClr val="000099"/>
                </a:solidFill>
              </a:rPr>
            </a:br>
            <a:r>
              <a:rPr lang="de-DE" sz="1200" b="1">
                <a:solidFill>
                  <a:srgbClr val="000099"/>
                </a:solidFill>
              </a:rPr>
              <a:t/>
            </a:r>
            <a:br>
              <a:rPr lang="de-DE" sz="1200" b="1">
                <a:solidFill>
                  <a:srgbClr val="000099"/>
                </a:solidFill>
              </a:rPr>
            </a:br>
            <a:r>
              <a:rPr lang="de-DE" sz="1400" b="1">
                <a:solidFill>
                  <a:srgbClr val="000099"/>
                </a:solidFill>
              </a:rPr>
              <a:t/>
            </a:r>
            <a:br>
              <a:rPr lang="de-DE" sz="1400" b="1">
                <a:solidFill>
                  <a:srgbClr val="000099"/>
                </a:solidFill>
              </a:rPr>
            </a:br>
            <a:r>
              <a:rPr lang="de-DE" sz="1600">
                <a:solidFill>
                  <a:srgbClr val="000099"/>
                </a:solidFill>
              </a:rPr>
              <a:t>April 2009</a:t>
            </a:r>
            <a:br>
              <a:rPr lang="de-DE" sz="1600">
                <a:solidFill>
                  <a:srgbClr val="000099"/>
                </a:solidFill>
              </a:rPr>
            </a:br>
            <a:r>
              <a:rPr lang="de-DE" sz="1600">
                <a:solidFill>
                  <a:srgbClr val="000099"/>
                </a:solidFill>
              </a:rPr>
              <a:t>Heike Ossoba </a:t>
            </a:r>
            <a:br>
              <a:rPr lang="de-DE" sz="1600">
                <a:solidFill>
                  <a:srgbClr val="000099"/>
                </a:solidFill>
              </a:rPr>
            </a:br>
            <a:r>
              <a:rPr lang="de-DE" sz="1600">
                <a:solidFill>
                  <a:srgbClr val="000099"/>
                </a:solidFill>
              </a:rPr>
              <a:t>Leitende Physiotherapeutin</a:t>
            </a:r>
            <a:br>
              <a:rPr lang="de-DE" sz="1600">
                <a:solidFill>
                  <a:srgbClr val="000099"/>
                </a:solidFill>
              </a:rPr>
            </a:br>
            <a:r>
              <a:rPr lang="de-DE" sz="1600">
                <a:solidFill>
                  <a:srgbClr val="000099"/>
                </a:solidFill>
              </a:rPr>
              <a:t>Team Psychiatrie am Universitätsklinikum Tübingen </a:t>
            </a:r>
            <a:br>
              <a:rPr lang="de-DE" sz="1600">
                <a:solidFill>
                  <a:srgbClr val="000099"/>
                </a:solidFill>
              </a:rPr>
            </a:br>
            <a:endParaRPr lang="de-DE" sz="1600">
              <a:solidFill>
                <a:srgbClr val="000099"/>
              </a:solidFill>
            </a:endParaRPr>
          </a:p>
        </p:txBody>
      </p:sp>
      <p:pic>
        <p:nvPicPr>
          <p:cNvPr id="1802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476250"/>
            <a:ext cx="865188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7E8DB-E393-480D-B78A-A8CA078BAC7E}" type="slidenum">
              <a:rPr lang="en-US"/>
              <a:pPr/>
              <a:t>10</a:t>
            </a:fld>
            <a:endParaRPr lang="en-US"/>
          </a:p>
          <a:p>
            <a:endParaRPr lang="en-US"/>
          </a:p>
        </p:txBody>
      </p:sp>
      <p:sp>
        <p:nvSpPr>
          <p:cNvPr id="317442" name="Rectangle 2"/>
          <p:cNvSpPr>
            <a:spLocks noChangeArrowheads="1"/>
          </p:cNvSpPr>
          <p:nvPr/>
        </p:nvSpPr>
        <p:spPr bwMode="auto">
          <a:xfrm>
            <a:off x="179388" y="333375"/>
            <a:ext cx="7696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/>
            <a:r>
              <a:rPr lang="de-DE" sz="3200">
                <a:solidFill>
                  <a:srgbClr val="000099"/>
                </a:solidFill>
                <a:latin typeface="Arial" charset="0"/>
              </a:rPr>
              <a:t>Historie der BWT </a:t>
            </a:r>
            <a:r>
              <a:rPr lang="de-DE" sz="3200">
                <a:solidFill>
                  <a:schemeClr val="accent2"/>
                </a:solidFill>
                <a:latin typeface="Arial" charset="0"/>
              </a:rPr>
              <a:t/>
            </a:r>
            <a:br>
              <a:rPr lang="de-DE" sz="3200">
                <a:solidFill>
                  <a:schemeClr val="accent2"/>
                </a:solidFill>
                <a:latin typeface="Arial" charset="0"/>
              </a:rPr>
            </a:br>
            <a:endParaRPr lang="de-DE" sz="32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317443" name="Text Box 3"/>
          <p:cNvSpPr txBox="1">
            <a:spLocks noChangeArrowheads="1"/>
          </p:cNvSpPr>
          <p:nvPr/>
        </p:nvSpPr>
        <p:spPr bwMode="auto">
          <a:xfrm>
            <a:off x="323850" y="1341438"/>
            <a:ext cx="9361488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de-DE" b="1">
                <a:solidFill>
                  <a:srgbClr val="000099"/>
                </a:solidFill>
                <a:latin typeface="Arial" charset="0"/>
                <a:cs typeface="Arial" charset="0"/>
              </a:rPr>
              <a:t>Die Entwicklung der letzten 15 Jahre</a:t>
            </a:r>
          </a:p>
          <a:p>
            <a:endParaRPr lang="de-DE" sz="160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buSzPct val="125000"/>
              <a:buFont typeface="Wingdings" pitchFamily="2" charset="2"/>
              <a:buChar char="§"/>
            </a:pPr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 Die Stationen entwickeln spezielle Verhaltenstherapie</a:t>
            </a:r>
          </a:p>
          <a:p>
            <a:pPr>
              <a:buSzPct val="125000"/>
              <a:buFont typeface="Wingdings" pitchFamily="2" charset="2"/>
              <a:buNone/>
            </a:pPr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   Konzepte für die einzelnen Krankheitsbilder:</a:t>
            </a:r>
          </a:p>
          <a:p>
            <a:pPr>
              <a:buSzPct val="125000"/>
              <a:buFont typeface="Wingdings" pitchFamily="2" charset="2"/>
              <a:buNone/>
            </a:pPr>
            <a:endParaRPr lang="de-DE" sz="80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buClr>
                <a:srgbClr val="800000"/>
              </a:buClr>
              <a:buSzPct val="110000"/>
              <a:buFont typeface="Wingdings" pitchFamily="2" charset="2"/>
              <a:buChar char="ü"/>
            </a:pPr>
            <a:r>
              <a:rPr lang="de-DE" sz="2000">
                <a:solidFill>
                  <a:srgbClr val="000099"/>
                </a:solidFill>
                <a:latin typeface="Arial" charset="0"/>
                <a:cs typeface="Arial" charset="0"/>
              </a:rPr>
              <a:t> Geronto - Psychiatrie</a:t>
            </a:r>
          </a:p>
          <a:p>
            <a:pPr>
              <a:buClr>
                <a:srgbClr val="800000"/>
              </a:buClr>
              <a:buSzPct val="110000"/>
              <a:buFont typeface="Wingdings" pitchFamily="2" charset="2"/>
              <a:buChar char="ü"/>
            </a:pPr>
            <a:r>
              <a:rPr lang="de-DE" sz="2000">
                <a:solidFill>
                  <a:srgbClr val="000099"/>
                </a:solidFill>
                <a:latin typeface="Arial" charset="0"/>
                <a:cs typeface="Arial" charset="0"/>
              </a:rPr>
              <a:t> Sucht-Stationen: Alkohol-Medikamente-, Spiel-/ illegale</a:t>
            </a:r>
          </a:p>
          <a:p>
            <a:pPr>
              <a:buClr>
                <a:srgbClr val="800000"/>
              </a:buClr>
              <a:buSzPct val="110000"/>
              <a:buFont typeface="Wingdings" pitchFamily="2" charset="2"/>
              <a:buNone/>
            </a:pPr>
            <a:r>
              <a:rPr lang="de-DE" sz="2000">
                <a:solidFill>
                  <a:srgbClr val="000099"/>
                </a:solidFill>
                <a:latin typeface="Arial" charset="0"/>
                <a:cs typeface="Arial" charset="0"/>
              </a:rPr>
              <a:t>    Drogen-Sucht</a:t>
            </a:r>
          </a:p>
          <a:p>
            <a:pPr>
              <a:buClr>
                <a:srgbClr val="800000"/>
              </a:buClr>
              <a:buSzPct val="110000"/>
              <a:buFont typeface="Wingdings" pitchFamily="2" charset="2"/>
              <a:buChar char="ü"/>
            </a:pPr>
            <a:r>
              <a:rPr lang="de-DE" sz="2000">
                <a:solidFill>
                  <a:srgbClr val="000099"/>
                </a:solidFill>
                <a:latin typeface="Arial" charset="0"/>
                <a:cs typeface="Arial" charset="0"/>
              </a:rPr>
              <a:t> Schizophrenie</a:t>
            </a:r>
          </a:p>
          <a:p>
            <a:pPr>
              <a:buClr>
                <a:srgbClr val="800000"/>
              </a:buClr>
              <a:buSzPct val="110000"/>
              <a:buFont typeface="Wingdings" pitchFamily="2" charset="2"/>
              <a:buChar char="ü"/>
            </a:pPr>
            <a:r>
              <a:rPr lang="de-DE" sz="2000">
                <a:solidFill>
                  <a:srgbClr val="000099"/>
                </a:solidFill>
                <a:latin typeface="Arial" charset="0"/>
                <a:cs typeface="Arial" charset="0"/>
              </a:rPr>
              <a:t> Depression</a:t>
            </a:r>
          </a:p>
          <a:p>
            <a:pPr>
              <a:buClr>
                <a:srgbClr val="800000"/>
              </a:buClr>
              <a:buSzPct val="110000"/>
              <a:buFont typeface="Wingdings" pitchFamily="2" charset="2"/>
              <a:buChar char="ü"/>
            </a:pPr>
            <a:r>
              <a:rPr lang="de-DE" sz="2000">
                <a:solidFill>
                  <a:srgbClr val="000099"/>
                </a:solidFill>
                <a:latin typeface="Arial" charset="0"/>
                <a:cs typeface="Arial" charset="0"/>
              </a:rPr>
              <a:t> Essstörungen</a:t>
            </a:r>
          </a:p>
          <a:p>
            <a:pPr>
              <a:buClr>
                <a:srgbClr val="800000"/>
              </a:buClr>
              <a:buSzPct val="110000"/>
              <a:buFont typeface="Wingdings" pitchFamily="2" charset="2"/>
              <a:buChar char="ü"/>
            </a:pPr>
            <a:r>
              <a:rPr lang="de-DE" sz="2000">
                <a:solidFill>
                  <a:srgbClr val="000099"/>
                </a:solidFill>
                <a:latin typeface="Arial" charset="0"/>
                <a:cs typeface="Arial" charset="0"/>
              </a:rPr>
              <a:t> Persönlichkeitsstörungen, insbesondere Borderline-Typ</a:t>
            </a:r>
          </a:p>
          <a:p>
            <a:pPr>
              <a:buClr>
                <a:srgbClr val="800000"/>
              </a:buClr>
              <a:buSzPct val="125000"/>
              <a:buFont typeface="Wingdings" pitchFamily="2" charset="2"/>
              <a:buNone/>
            </a:pPr>
            <a:endParaRPr lang="de-DE" sz="200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buSzPct val="125000"/>
              <a:buFont typeface="Wingdings" pitchFamily="2" charset="2"/>
              <a:buChar char="§"/>
            </a:pPr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 Folglich existieren 2 betreute und eine offene Station</a:t>
            </a:r>
          </a:p>
          <a:p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   ohne eine Spezialisierung.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373BD-1666-4999-933E-881033E5BD35}" type="slidenum">
              <a:rPr lang="en-US"/>
              <a:pPr/>
              <a:t>11</a:t>
            </a:fld>
            <a:endParaRPr lang="en-US"/>
          </a:p>
          <a:p>
            <a:endParaRPr lang="en-US"/>
          </a:p>
        </p:txBody>
      </p:sp>
      <p:sp>
        <p:nvSpPr>
          <p:cNvPr id="318466" name="Rectangle 2"/>
          <p:cNvSpPr>
            <a:spLocks noChangeArrowheads="1"/>
          </p:cNvSpPr>
          <p:nvPr/>
        </p:nvSpPr>
        <p:spPr bwMode="auto">
          <a:xfrm>
            <a:off x="179388" y="333375"/>
            <a:ext cx="7696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/>
            <a:endParaRPr lang="de-DE" sz="32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318468" name="Rectangle 4"/>
          <p:cNvSpPr>
            <a:spLocks noChangeArrowheads="1"/>
          </p:cNvSpPr>
          <p:nvPr/>
        </p:nvSpPr>
        <p:spPr bwMode="auto">
          <a:xfrm>
            <a:off x="250825" y="519113"/>
            <a:ext cx="6229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3200">
                <a:solidFill>
                  <a:srgbClr val="000099"/>
                </a:solidFill>
                <a:latin typeface="Arial" charset="0"/>
              </a:rPr>
              <a:t>BWT B2-Projekt </a:t>
            </a:r>
            <a:r>
              <a:rPr lang="de-DE" sz="2000">
                <a:solidFill>
                  <a:srgbClr val="000099"/>
                </a:solidFill>
                <a:latin typeface="Arial" charset="0"/>
              </a:rPr>
              <a:t>- Schizophrene Psychosen</a:t>
            </a:r>
          </a:p>
        </p:txBody>
      </p:sp>
      <p:sp>
        <p:nvSpPr>
          <p:cNvPr id="318470" name="Rectangle 6"/>
          <p:cNvSpPr>
            <a:spLocks noChangeArrowheads="1"/>
          </p:cNvSpPr>
          <p:nvPr/>
        </p:nvSpPr>
        <p:spPr bwMode="auto">
          <a:xfrm>
            <a:off x="468313" y="1844675"/>
            <a:ext cx="754380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tabLst>
                <a:tab pos="2286000" algn="l"/>
              </a:tabLst>
            </a:pPr>
            <a:r>
              <a:rPr lang="en-US" b="1">
                <a:solidFill>
                  <a:srgbClr val="000099"/>
                </a:solidFill>
              </a:rPr>
              <a:t>Ziele:</a:t>
            </a:r>
            <a:r>
              <a:rPr lang="en-US">
                <a:solidFill>
                  <a:srgbClr val="000099"/>
                </a:solidFill>
              </a:rPr>
              <a:t>	</a:t>
            </a:r>
          </a:p>
          <a:p>
            <a:pPr>
              <a:buFont typeface="Wingdings" pitchFamily="2" charset="2"/>
              <a:buChar char="ü"/>
              <a:tabLst>
                <a:tab pos="2286000" algn="l"/>
              </a:tabLst>
            </a:pPr>
            <a:r>
              <a:rPr lang="en-US">
                <a:solidFill>
                  <a:srgbClr val="000099"/>
                </a:solidFill>
              </a:rPr>
              <a:t>·sich als eigene Person wahrnehmen:</a:t>
            </a:r>
          </a:p>
          <a:p>
            <a:pPr>
              <a:buFont typeface="Wingdings" pitchFamily="2" charset="2"/>
              <a:buChar char="ü"/>
              <a:tabLst>
                <a:tab pos="2286000" algn="l"/>
              </a:tabLst>
            </a:pPr>
            <a:r>
              <a:rPr lang="en-US">
                <a:solidFill>
                  <a:srgbClr val="000099"/>
                </a:solidFill>
              </a:rPr>
              <a:t>·Zusammenhang, Halt und Abgrenzung wahrnehmen</a:t>
            </a:r>
          </a:p>
          <a:p>
            <a:pPr>
              <a:buFont typeface="Wingdings" pitchFamily="2" charset="2"/>
              <a:buChar char="ü"/>
              <a:tabLst>
                <a:tab pos="2286000" algn="l"/>
              </a:tabLst>
            </a:pPr>
            <a:r>
              <a:rPr lang="en-US">
                <a:solidFill>
                  <a:srgbClr val="000099"/>
                </a:solidFill>
              </a:rPr>
              <a:t>·sich in Raum und Zeit eingeordnet erleben</a:t>
            </a:r>
          </a:p>
          <a:p>
            <a:pPr>
              <a:buFont typeface="Wingdings" pitchFamily="2" charset="2"/>
              <a:buChar char="ü"/>
              <a:tabLst>
                <a:tab pos="2286000" algn="l"/>
              </a:tabLst>
            </a:pPr>
            <a:r>
              <a:rPr lang="en-US">
                <a:solidFill>
                  <a:srgbClr val="000099"/>
                </a:solidFill>
              </a:rPr>
              <a:t>·in Kontakt kommen und aushalten</a:t>
            </a:r>
          </a:p>
          <a:p>
            <a:pPr>
              <a:buFont typeface="Wingdings" pitchFamily="2" charset="2"/>
              <a:buChar char="ü"/>
              <a:tabLst>
                <a:tab pos="2286000" algn="l"/>
              </a:tabLst>
            </a:pPr>
            <a:r>
              <a:rPr lang="en-US">
                <a:solidFill>
                  <a:srgbClr val="000099"/>
                </a:solidFill>
              </a:rPr>
              <a:t>·Nähe und Distanz regulieren</a:t>
            </a:r>
          </a:p>
          <a:p>
            <a:pPr>
              <a:buFont typeface="Wingdings" pitchFamily="2" charset="2"/>
              <a:buChar char="ü"/>
              <a:tabLst>
                <a:tab pos="2286000" algn="l"/>
              </a:tabLst>
            </a:pPr>
            <a:r>
              <a:rPr lang="en-US">
                <a:solidFill>
                  <a:srgbClr val="000099"/>
                </a:solidFill>
              </a:rPr>
              <a:t>·Kontinuität durch regelmäßige Teilnahme </a:t>
            </a:r>
          </a:p>
          <a:p>
            <a:pPr>
              <a:buFont typeface="Wingdings" pitchFamily="2" charset="2"/>
              <a:buChar char="ü"/>
              <a:tabLst>
                <a:tab pos="2286000" algn="l"/>
              </a:tabLst>
            </a:pPr>
            <a:r>
              <a:rPr lang="en-US">
                <a:solidFill>
                  <a:srgbClr val="000099"/>
                </a:solidFill>
              </a:rPr>
              <a:t>·eigene Bedürfnisse finden, mitteilen und ausprobieren</a:t>
            </a:r>
          </a:p>
          <a:p>
            <a:pPr>
              <a:buFont typeface="Wingdings" pitchFamily="2" charset="2"/>
              <a:buChar char="ü"/>
              <a:tabLst>
                <a:tab pos="2286000" algn="l"/>
              </a:tabLst>
            </a:pPr>
            <a:r>
              <a:rPr lang="en-US">
                <a:solidFill>
                  <a:srgbClr val="000099"/>
                </a:solidFill>
              </a:rPr>
              <a:t>·Zugang zu den eigenen Ressourcen entdecken und nutzen</a:t>
            </a:r>
          </a:p>
          <a:p>
            <a:pPr>
              <a:buFont typeface="Wingdings" pitchFamily="2" charset="2"/>
              <a:buChar char="ü"/>
              <a:tabLst>
                <a:tab pos="2286000" algn="l"/>
              </a:tabLst>
            </a:pPr>
            <a:endParaRPr lang="en-US"/>
          </a:p>
          <a:p>
            <a:pPr>
              <a:tabLst>
                <a:tab pos="2286000" algn="l"/>
              </a:tabLst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97B4-EA30-435C-831F-C7EDD021A2E2}" type="slidenum">
              <a:rPr lang="en-US"/>
              <a:pPr/>
              <a:t>12</a:t>
            </a:fld>
            <a:endParaRPr lang="en-US"/>
          </a:p>
          <a:p>
            <a:endParaRPr lang="en-US"/>
          </a:p>
        </p:txBody>
      </p:sp>
      <p:sp>
        <p:nvSpPr>
          <p:cNvPr id="323586" name="Rectangle 2"/>
          <p:cNvSpPr>
            <a:spLocks noChangeArrowheads="1"/>
          </p:cNvSpPr>
          <p:nvPr/>
        </p:nvSpPr>
        <p:spPr bwMode="auto">
          <a:xfrm>
            <a:off x="179388" y="333375"/>
            <a:ext cx="7696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/>
            <a:endParaRPr lang="de-DE" sz="32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323587" name="Rectangle 3"/>
          <p:cNvSpPr>
            <a:spLocks noChangeArrowheads="1"/>
          </p:cNvSpPr>
          <p:nvPr/>
        </p:nvSpPr>
        <p:spPr bwMode="auto">
          <a:xfrm>
            <a:off x="250825" y="519113"/>
            <a:ext cx="77438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3200">
                <a:solidFill>
                  <a:srgbClr val="000099"/>
                </a:solidFill>
                <a:latin typeface="Arial" charset="0"/>
              </a:rPr>
              <a:t>BWT StationA6</a:t>
            </a:r>
            <a:r>
              <a:rPr lang="de-DE" sz="2000">
                <a:solidFill>
                  <a:srgbClr val="000099"/>
                </a:solidFill>
                <a:latin typeface="Arial" charset="0"/>
              </a:rPr>
              <a:t> – Alkoholismus: Entgiftung und Motivation</a:t>
            </a:r>
          </a:p>
        </p:txBody>
      </p:sp>
      <p:sp>
        <p:nvSpPr>
          <p:cNvPr id="323588" name="Rectangle 4"/>
          <p:cNvSpPr>
            <a:spLocks noChangeArrowheads="1"/>
          </p:cNvSpPr>
          <p:nvPr/>
        </p:nvSpPr>
        <p:spPr bwMode="auto">
          <a:xfrm>
            <a:off x="468313" y="1989138"/>
            <a:ext cx="80645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tabLst>
                <a:tab pos="2286000" algn="l"/>
              </a:tabLst>
            </a:pPr>
            <a:r>
              <a:rPr lang="en-US" b="1">
                <a:solidFill>
                  <a:srgbClr val="000099"/>
                </a:solidFill>
              </a:rPr>
              <a:t>Ziele:                          </a:t>
            </a:r>
            <a:endParaRPr lang="en-US">
              <a:solidFill>
                <a:srgbClr val="000099"/>
              </a:solidFill>
            </a:endParaRPr>
          </a:p>
          <a:p>
            <a:pPr lvl="4">
              <a:buFont typeface="Wingdings" pitchFamily="2" charset="2"/>
              <a:buChar char="ü"/>
              <a:tabLst>
                <a:tab pos="2286000" algn="l"/>
              </a:tabLst>
            </a:pPr>
            <a:r>
              <a:rPr lang="en-US">
                <a:solidFill>
                  <a:srgbClr val="000099"/>
                </a:solidFill>
              </a:rPr>
              <a:t>Wahrnehmen der eigenen Leistungsfähigkeit</a:t>
            </a:r>
          </a:p>
          <a:p>
            <a:pPr lvl="4">
              <a:buFont typeface="Wingdings" pitchFamily="2" charset="2"/>
              <a:buChar char="ü"/>
              <a:tabLst>
                <a:tab pos="2286000" algn="l"/>
              </a:tabLst>
            </a:pPr>
            <a:r>
              <a:rPr lang="en-US">
                <a:solidFill>
                  <a:srgbClr val="000099"/>
                </a:solidFill>
              </a:rPr>
              <a:t>Verbesserung der Selbsteinschätzung</a:t>
            </a:r>
          </a:p>
          <a:p>
            <a:pPr lvl="4">
              <a:buFont typeface="Wingdings" pitchFamily="2" charset="2"/>
              <a:buChar char="ü"/>
              <a:tabLst>
                <a:tab pos="2286000" algn="l"/>
              </a:tabLst>
            </a:pPr>
            <a:r>
              <a:rPr lang="en-US">
                <a:solidFill>
                  <a:srgbClr val="000099"/>
                </a:solidFill>
              </a:rPr>
              <a:t>Förderung von Gleichgewicht, Koordination,   </a:t>
            </a:r>
          </a:p>
          <a:p>
            <a:pPr lvl="4">
              <a:buFont typeface="Wingdings" pitchFamily="2" charset="2"/>
              <a:buNone/>
              <a:tabLst>
                <a:tab pos="2286000" algn="l"/>
              </a:tabLst>
            </a:pPr>
            <a:r>
              <a:rPr lang="en-US">
                <a:solidFill>
                  <a:srgbClr val="000099"/>
                </a:solidFill>
              </a:rPr>
              <a:t>   Ausdauer Geschicklichkeit und Feindosierung </a:t>
            </a:r>
          </a:p>
          <a:p>
            <a:pPr lvl="4">
              <a:buFont typeface="Wingdings" pitchFamily="2" charset="2"/>
              <a:buChar char="ü"/>
              <a:tabLst>
                <a:tab pos="2286000" algn="l"/>
              </a:tabLst>
            </a:pPr>
            <a:r>
              <a:rPr lang="en-US">
                <a:solidFill>
                  <a:srgbClr val="000099"/>
                </a:solidFill>
              </a:rPr>
              <a:t>Förderung der Frustrationstoleranz</a:t>
            </a:r>
          </a:p>
          <a:p>
            <a:pPr lvl="4">
              <a:buFont typeface="Wingdings" pitchFamily="2" charset="2"/>
              <a:buChar char="ü"/>
              <a:tabLst>
                <a:tab pos="2286000" algn="l"/>
              </a:tabLst>
            </a:pPr>
            <a:r>
              <a:rPr lang="en-US">
                <a:solidFill>
                  <a:srgbClr val="000099"/>
                </a:solidFill>
              </a:rPr>
              <a:t>Förderung vom Einfühlungsvermögen für sich    </a:t>
            </a:r>
          </a:p>
          <a:p>
            <a:pPr lvl="4">
              <a:buFont typeface="Wingdings" pitchFamily="2" charset="2"/>
              <a:buNone/>
              <a:tabLst>
                <a:tab pos="2286000" algn="l"/>
              </a:tabLst>
            </a:pPr>
            <a:r>
              <a:rPr lang="en-US">
                <a:solidFill>
                  <a:srgbClr val="000099"/>
                </a:solidFill>
              </a:rPr>
              <a:t>    und einer/m Partner/in wieder finden</a:t>
            </a:r>
          </a:p>
          <a:p>
            <a:pPr>
              <a:tabLst>
                <a:tab pos="2286000" algn="l"/>
              </a:tabLst>
            </a:pPr>
            <a:endParaRPr lang="en-US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75F2-B28B-4E91-8126-3A3EC07084DD}" type="slidenum">
              <a:rPr lang="en-US"/>
              <a:pPr/>
              <a:t>13</a:t>
            </a:fld>
            <a:endParaRPr lang="en-US"/>
          </a:p>
          <a:p>
            <a:endParaRPr lang="en-US"/>
          </a:p>
        </p:txBody>
      </p:sp>
      <p:sp>
        <p:nvSpPr>
          <p:cNvPr id="258050" name="Rectangle 2"/>
          <p:cNvSpPr>
            <a:spLocks noChangeArrowheads="1"/>
          </p:cNvSpPr>
          <p:nvPr/>
        </p:nvSpPr>
        <p:spPr bwMode="auto">
          <a:xfrm>
            <a:off x="323850" y="333375"/>
            <a:ext cx="727233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/>
            <a:r>
              <a:rPr lang="de-DE" sz="3200">
                <a:solidFill>
                  <a:srgbClr val="000099"/>
                </a:solidFill>
                <a:latin typeface="Arial" charset="0"/>
              </a:rPr>
              <a:t>Vergleich Physiotherapie/Sportlehrer </a:t>
            </a:r>
          </a:p>
        </p:txBody>
      </p:sp>
      <p:sp>
        <p:nvSpPr>
          <p:cNvPr id="258057" name="Rectangle 9"/>
          <p:cNvSpPr>
            <a:spLocks noGrp="1" noChangeArrowheads="1"/>
          </p:cNvSpPr>
          <p:nvPr>
            <p:ph type="title"/>
          </p:nvPr>
        </p:nvSpPr>
        <p:spPr>
          <a:xfrm>
            <a:off x="250825" y="333375"/>
            <a:ext cx="7696200" cy="685800"/>
          </a:xfrm>
        </p:spPr>
        <p:txBody>
          <a:bodyPr/>
          <a:lstStyle/>
          <a:p>
            <a:r>
              <a:rPr lang="de-DE" sz="2800"/>
              <a:t/>
            </a:r>
            <a:br>
              <a:rPr lang="de-DE" sz="2800"/>
            </a:br>
            <a:endParaRPr lang="de-DE" sz="2800"/>
          </a:p>
        </p:txBody>
      </p:sp>
      <p:sp>
        <p:nvSpPr>
          <p:cNvPr id="258058" name="Rectangle 10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/>
            <a:r>
              <a:rPr lang="de-DE" sz="2000">
                <a:solidFill>
                  <a:srgbClr val="000099"/>
                </a:solidFill>
              </a:rPr>
              <a:t>PhysiotherapeutINnen</a:t>
            </a:r>
          </a:p>
          <a:p>
            <a:pPr marL="0" indent="0">
              <a:buClr>
                <a:srgbClr val="800000"/>
              </a:buClr>
              <a:buFont typeface="Wingdings" pitchFamily="2" charset="2"/>
              <a:buChar char="ü"/>
            </a:pPr>
            <a:r>
              <a:rPr lang="de-DE" sz="2000">
                <a:solidFill>
                  <a:srgbClr val="000099"/>
                </a:solidFill>
              </a:rPr>
              <a:t>Schwerpunkt liegt auf              </a:t>
            </a:r>
          </a:p>
          <a:p>
            <a:pPr marL="0" indent="0">
              <a:buClr>
                <a:srgbClr val="800000"/>
              </a:buClr>
              <a:buFont typeface="Wingdings" pitchFamily="2" charset="2"/>
              <a:buNone/>
            </a:pPr>
            <a:r>
              <a:rPr lang="de-DE" sz="2000">
                <a:solidFill>
                  <a:srgbClr val="000099"/>
                </a:solidFill>
              </a:rPr>
              <a:t>  Einzeltherapie</a:t>
            </a:r>
          </a:p>
          <a:p>
            <a:pPr marL="0" indent="0">
              <a:buClr>
                <a:srgbClr val="800000"/>
              </a:buClr>
              <a:buFont typeface="Wingdings" pitchFamily="2" charset="2"/>
              <a:buChar char="ü"/>
            </a:pPr>
            <a:r>
              <a:rPr lang="de-DE" sz="2000">
                <a:solidFill>
                  <a:srgbClr val="000099"/>
                </a:solidFill>
              </a:rPr>
              <a:t>Primärer Blick auf funk-</a:t>
            </a:r>
          </a:p>
          <a:p>
            <a:pPr marL="0" indent="0">
              <a:buClr>
                <a:srgbClr val="800000"/>
              </a:buClr>
              <a:buFont typeface="Wingdings" pitchFamily="2" charset="2"/>
              <a:buNone/>
            </a:pPr>
            <a:r>
              <a:rPr lang="de-DE" sz="2000">
                <a:solidFill>
                  <a:srgbClr val="000099"/>
                </a:solidFill>
              </a:rPr>
              <a:t>   tionelle Symptome</a:t>
            </a:r>
          </a:p>
          <a:p>
            <a:pPr marL="0" indent="0">
              <a:buClr>
                <a:srgbClr val="800000"/>
              </a:buClr>
              <a:buFont typeface="Wingdings" pitchFamily="2" charset="2"/>
              <a:buChar char="ü"/>
            </a:pPr>
            <a:r>
              <a:rPr lang="de-DE" sz="2000">
                <a:solidFill>
                  <a:srgbClr val="000099"/>
                </a:solidFill>
              </a:rPr>
              <a:t>Therapievorgaben mit  </a:t>
            </a:r>
          </a:p>
          <a:p>
            <a:pPr marL="0" indent="0">
              <a:buClr>
                <a:srgbClr val="800000"/>
              </a:buClr>
              <a:buFont typeface="Wingdings" pitchFamily="2" charset="2"/>
              <a:buNone/>
            </a:pPr>
            <a:r>
              <a:rPr lang="de-DE" sz="2000">
                <a:solidFill>
                  <a:srgbClr val="000099"/>
                </a:solidFill>
              </a:rPr>
              <a:t>  viel Struktur und </a:t>
            </a:r>
          </a:p>
          <a:p>
            <a:pPr marL="0" indent="0">
              <a:buClr>
                <a:srgbClr val="800000"/>
              </a:buClr>
              <a:buFont typeface="Wingdings" pitchFamily="2" charset="2"/>
              <a:buNone/>
            </a:pPr>
            <a:r>
              <a:rPr lang="de-DE" sz="2000">
                <a:solidFill>
                  <a:srgbClr val="000099"/>
                </a:solidFill>
              </a:rPr>
              <a:t>  zielorientiert</a:t>
            </a:r>
          </a:p>
          <a:p>
            <a:pPr marL="0" indent="0">
              <a:buClr>
                <a:srgbClr val="800000"/>
              </a:buClr>
              <a:buFont typeface="Wingdings" pitchFamily="2" charset="2"/>
              <a:buChar char="ü"/>
            </a:pPr>
            <a:r>
              <a:rPr lang="de-DE" sz="2000">
                <a:solidFill>
                  <a:srgbClr val="000099"/>
                </a:solidFill>
              </a:rPr>
              <a:t>Hauptblick auf funktionelle </a:t>
            </a:r>
          </a:p>
          <a:p>
            <a:pPr marL="0" indent="0">
              <a:buClr>
                <a:srgbClr val="800000"/>
              </a:buClr>
              <a:buFont typeface="Wingdings" pitchFamily="2" charset="2"/>
              <a:buNone/>
            </a:pPr>
            <a:r>
              <a:rPr lang="de-DE" sz="2000">
                <a:solidFill>
                  <a:srgbClr val="000099"/>
                </a:solidFill>
              </a:rPr>
              <a:t>  Defizite</a:t>
            </a:r>
          </a:p>
          <a:p>
            <a:pPr marL="0" indent="0">
              <a:buClr>
                <a:srgbClr val="800000"/>
              </a:buClr>
              <a:buFont typeface="Wingdings" pitchFamily="2" charset="2"/>
              <a:buChar char="ü"/>
            </a:pPr>
            <a:r>
              <a:rPr lang="de-DE" sz="2000">
                <a:solidFill>
                  <a:srgbClr val="000099"/>
                </a:solidFill>
              </a:rPr>
              <a:t>Will klare Ziele erreichen</a:t>
            </a:r>
          </a:p>
        </p:txBody>
      </p:sp>
      <p:sp>
        <p:nvSpPr>
          <p:cNvPr id="258059" name="Rectangle 11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/>
            <a:r>
              <a:rPr lang="de-DE" sz="2000">
                <a:solidFill>
                  <a:srgbClr val="000099"/>
                </a:solidFill>
              </a:rPr>
              <a:t>SportlehrerINnen</a:t>
            </a:r>
          </a:p>
          <a:p>
            <a:pPr marL="0" indent="0">
              <a:buClr>
                <a:srgbClr val="800000"/>
              </a:buClr>
              <a:buFont typeface="Wingdings" pitchFamily="2" charset="2"/>
              <a:buChar char="ü"/>
            </a:pPr>
            <a:r>
              <a:rPr lang="de-DE" sz="2000">
                <a:solidFill>
                  <a:srgbClr val="000099"/>
                </a:solidFill>
              </a:rPr>
              <a:t>Schwerpunkt liegt auf  </a:t>
            </a:r>
          </a:p>
          <a:p>
            <a:pPr marL="0" indent="0">
              <a:buClr>
                <a:srgbClr val="800000"/>
              </a:buClr>
              <a:buFont typeface="Wingdings" pitchFamily="2" charset="2"/>
              <a:buNone/>
            </a:pPr>
            <a:r>
              <a:rPr lang="de-DE" sz="2000">
                <a:solidFill>
                  <a:srgbClr val="000099"/>
                </a:solidFill>
              </a:rPr>
              <a:t>  Gruppentherapie</a:t>
            </a:r>
          </a:p>
          <a:p>
            <a:pPr marL="0" indent="0">
              <a:buClr>
                <a:srgbClr val="800000"/>
              </a:buClr>
              <a:buFont typeface="Wingdings" pitchFamily="2" charset="2"/>
              <a:buChar char="ü"/>
            </a:pPr>
            <a:r>
              <a:rPr lang="de-DE" sz="2000">
                <a:solidFill>
                  <a:srgbClr val="000099"/>
                </a:solidFill>
              </a:rPr>
              <a:t>Primärer Blick auf </a:t>
            </a:r>
          </a:p>
          <a:p>
            <a:pPr marL="0" indent="0">
              <a:buClr>
                <a:srgbClr val="800000"/>
              </a:buClr>
              <a:buFont typeface="Wingdings" pitchFamily="2" charset="2"/>
              <a:buNone/>
            </a:pPr>
            <a:r>
              <a:rPr lang="de-DE" sz="2000">
                <a:solidFill>
                  <a:srgbClr val="000099"/>
                </a:solidFill>
              </a:rPr>
              <a:t>  Interaktionen</a:t>
            </a:r>
          </a:p>
          <a:p>
            <a:pPr marL="0" indent="0">
              <a:buClr>
                <a:srgbClr val="800000"/>
              </a:buClr>
              <a:buFont typeface="Wingdings" pitchFamily="2" charset="2"/>
              <a:buChar char="ü"/>
            </a:pPr>
            <a:r>
              <a:rPr lang="de-DE" sz="2000">
                <a:solidFill>
                  <a:srgbClr val="000099"/>
                </a:solidFill>
              </a:rPr>
              <a:t>Therapievorgaben sind </a:t>
            </a:r>
          </a:p>
          <a:p>
            <a:pPr marL="0" indent="0">
              <a:buClr>
                <a:srgbClr val="800000"/>
              </a:buClr>
              <a:buFont typeface="Wingdings" pitchFamily="2" charset="2"/>
              <a:buNone/>
            </a:pPr>
            <a:r>
              <a:rPr lang="de-DE" sz="2000">
                <a:solidFill>
                  <a:srgbClr val="000099"/>
                </a:solidFill>
              </a:rPr>
              <a:t>  situationsbezogen und mit </a:t>
            </a:r>
          </a:p>
          <a:p>
            <a:pPr marL="0" indent="0">
              <a:buClr>
                <a:srgbClr val="800000"/>
              </a:buClr>
              <a:buFont typeface="Wingdings" pitchFamily="2" charset="2"/>
              <a:buNone/>
            </a:pPr>
            <a:r>
              <a:rPr lang="de-DE" sz="2000">
                <a:solidFill>
                  <a:srgbClr val="000099"/>
                </a:solidFill>
              </a:rPr>
              <a:t>  eher spielerischen Inhalten</a:t>
            </a:r>
          </a:p>
          <a:p>
            <a:pPr marL="0" indent="0">
              <a:buClr>
                <a:srgbClr val="800000"/>
              </a:buClr>
              <a:buFont typeface="Wingdings" pitchFamily="2" charset="2"/>
              <a:buChar char="ü"/>
            </a:pPr>
            <a:r>
              <a:rPr lang="de-DE" sz="2000">
                <a:solidFill>
                  <a:srgbClr val="000099"/>
                </a:solidFill>
              </a:rPr>
              <a:t>Hauptblick auf gesunde </a:t>
            </a:r>
          </a:p>
          <a:p>
            <a:pPr marL="0" indent="0">
              <a:buClr>
                <a:srgbClr val="800000"/>
              </a:buClr>
              <a:buFont typeface="Wingdings" pitchFamily="2" charset="2"/>
              <a:buNone/>
            </a:pPr>
            <a:r>
              <a:rPr lang="de-DE" sz="2000">
                <a:solidFill>
                  <a:srgbClr val="000099"/>
                </a:solidFill>
              </a:rPr>
              <a:t>  Anteile</a:t>
            </a:r>
          </a:p>
          <a:p>
            <a:pPr marL="0" indent="0">
              <a:buClr>
                <a:srgbClr val="800000"/>
              </a:buClr>
              <a:buFont typeface="Wingdings" pitchFamily="2" charset="2"/>
              <a:buChar char="ü"/>
            </a:pPr>
            <a:r>
              <a:rPr lang="de-DE" sz="2000">
                <a:solidFill>
                  <a:srgbClr val="000099"/>
                </a:solidFill>
              </a:rPr>
              <a:t>Ist prozessorientiert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FADDB-623B-4036-9D10-F4B7F4FEF87D}" type="slidenum">
              <a:rPr lang="en-US"/>
              <a:pPr/>
              <a:t>14</a:t>
            </a:fld>
            <a:endParaRPr lang="en-US"/>
          </a:p>
          <a:p>
            <a:endParaRPr lang="en-US"/>
          </a:p>
        </p:txBody>
      </p:sp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7696200" cy="685800"/>
          </a:xfrm>
        </p:spPr>
        <p:txBody>
          <a:bodyPr/>
          <a:lstStyle/>
          <a:p>
            <a:r>
              <a:rPr lang="de-DE">
                <a:solidFill>
                  <a:srgbClr val="000099"/>
                </a:solidFill>
              </a:rPr>
              <a:t>Unterschiede in der Bewegungstherapie</a:t>
            </a:r>
          </a:p>
        </p:txBody>
      </p:sp>
      <p:sp>
        <p:nvSpPr>
          <p:cNvPr id="325636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/>
            <a:r>
              <a:rPr lang="de-DE" sz="2000">
                <a:solidFill>
                  <a:srgbClr val="000099"/>
                </a:solidFill>
              </a:rPr>
              <a:t>PhysiotherapeutINnen</a:t>
            </a:r>
          </a:p>
          <a:p>
            <a:pPr marL="0" indent="0">
              <a:buClr>
                <a:srgbClr val="800000"/>
              </a:buClr>
              <a:buFontTx/>
              <a:buNone/>
            </a:pPr>
            <a:endParaRPr lang="de-DE" sz="2000">
              <a:solidFill>
                <a:srgbClr val="000099"/>
              </a:solidFill>
            </a:endParaRPr>
          </a:p>
          <a:p>
            <a:pPr marL="0" indent="0">
              <a:buClr>
                <a:srgbClr val="800000"/>
              </a:buClr>
              <a:buFont typeface="Wingdings" pitchFamily="2" charset="2"/>
              <a:buChar char="ü"/>
            </a:pPr>
            <a:r>
              <a:rPr lang="de-DE" sz="2000">
                <a:solidFill>
                  <a:srgbClr val="000099"/>
                </a:solidFill>
              </a:rPr>
              <a:t>Gehen eher in den Wider-</a:t>
            </a:r>
          </a:p>
          <a:p>
            <a:pPr marL="0" indent="0">
              <a:buClr>
                <a:srgbClr val="800000"/>
              </a:buClr>
              <a:buFont typeface="Wingdings" pitchFamily="2" charset="2"/>
              <a:buNone/>
            </a:pPr>
            <a:r>
              <a:rPr lang="de-DE" sz="2000">
                <a:solidFill>
                  <a:srgbClr val="000099"/>
                </a:solidFill>
              </a:rPr>
              <a:t>  stand der PatientINnen</a:t>
            </a:r>
          </a:p>
          <a:p>
            <a:pPr marL="0" indent="0">
              <a:buClr>
                <a:srgbClr val="800000"/>
              </a:buClr>
              <a:buFont typeface="Wingdings" pitchFamily="2" charset="2"/>
              <a:buChar char="ü"/>
            </a:pPr>
            <a:r>
              <a:rPr lang="de-DE" sz="2000">
                <a:solidFill>
                  <a:srgbClr val="000099"/>
                </a:solidFill>
              </a:rPr>
              <a:t>Geben mehr Struktur mit </a:t>
            </a:r>
          </a:p>
          <a:p>
            <a:pPr marL="0" indent="0">
              <a:buClr>
                <a:srgbClr val="800000"/>
              </a:buClr>
              <a:buFont typeface="Wingdings" pitchFamily="2" charset="2"/>
              <a:buNone/>
            </a:pPr>
            <a:r>
              <a:rPr lang="de-DE" sz="2000">
                <a:solidFill>
                  <a:srgbClr val="000099"/>
                </a:solidFill>
              </a:rPr>
              <a:t>   Übungscharakter vor</a:t>
            </a:r>
          </a:p>
          <a:p>
            <a:pPr marL="0" indent="0">
              <a:buClr>
                <a:srgbClr val="800000"/>
              </a:buClr>
              <a:buFont typeface="Wingdings" pitchFamily="2" charset="2"/>
              <a:buChar char="ü"/>
            </a:pPr>
            <a:r>
              <a:rPr lang="de-DE" sz="2000">
                <a:solidFill>
                  <a:srgbClr val="000099"/>
                </a:solidFill>
              </a:rPr>
              <a:t>Inhalte sind eher auf </a:t>
            </a:r>
          </a:p>
          <a:p>
            <a:pPr marL="0" indent="0">
              <a:buClr>
                <a:srgbClr val="800000"/>
              </a:buClr>
              <a:buFont typeface="Wingdings" pitchFamily="2" charset="2"/>
              <a:buNone/>
            </a:pPr>
            <a:r>
              <a:rPr lang="de-DE" sz="2000">
                <a:solidFill>
                  <a:srgbClr val="000099"/>
                </a:solidFill>
              </a:rPr>
              <a:t>  Therapieziele bezogen</a:t>
            </a:r>
          </a:p>
          <a:p>
            <a:pPr marL="0" indent="0">
              <a:buClr>
                <a:srgbClr val="800000"/>
              </a:buClr>
              <a:buFont typeface="Wingdings" pitchFamily="2" charset="2"/>
              <a:buChar char="ü"/>
            </a:pPr>
            <a:r>
              <a:rPr lang="de-DE" sz="2000">
                <a:solidFill>
                  <a:srgbClr val="000099"/>
                </a:solidFill>
              </a:rPr>
              <a:t>TherapeutINnen geben Inhalte </a:t>
            </a:r>
          </a:p>
          <a:p>
            <a:pPr marL="0" indent="0">
              <a:buClr>
                <a:srgbClr val="800000"/>
              </a:buClr>
              <a:buFont typeface="Wingdings" pitchFamily="2" charset="2"/>
              <a:buNone/>
            </a:pPr>
            <a:r>
              <a:rPr lang="de-DE" sz="2000">
                <a:solidFill>
                  <a:srgbClr val="000099"/>
                </a:solidFill>
              </a:rPr>
              <a:t>   eher vor</a:t>
            </a:r>
          </a:p>
        </p:txBody>
      </p:sp>
      <p:sp>
        <p:nvSpPr>
          <p:cNvPr id="325637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/>
            <a:r>
              <a:rPr lang="de-DE" sz="2000">
                <a:solidFill>
                  <a:srgbClr val="000099"/>
                </a:solidFill>
              </a:rPr>
              <a:t>SportlehrerINnen</a:t>
            </a:r>
          </a:p>
          <a:p>
            <a:pPr marL="0" indent="0"/>
            <a:endParaRPr lang="de-DE" sz="2000">
              <a:solidFill>
                <a:srgbClr val="000099"/>
              </a:solidFill>
            </a:endParaRPr>
          </a:p>
          <a:p>
            <a:pPr marL="0" indent="0">
              <a:buClr>
                <a:srgbClr val="800000"/>
              </a:buClr>
              <a:buFont typeface="Wingdings" pitchFamily="2" charset="2"/>
              <a:buChar char="ü"/>
            </a:pPr>
            <a:r>
              <a:rPr lang="de-DE" sz="2000">
                <a:solidFill>
                  <a:srgbClr val="000099"/>
                </a:solidFill>
              </a:rPr>
              <a:t>Holt die Patienten eher da ab, </a:t>
            </a:r>
          </a:p>
          <a:p>
            <a:pPr marL="0" indent="0">
              <a:buClr>
                <a:srgbClr val="800000"/>
              </a:buClr>
              <a:buFont typeface="Wingdings" pitchFamily="2" charset="2"/>
              <a:buNone/>
            </a:pPr>
            <a:r>
              <a:rPr lang="de-DE" sz="2000">
                <a:solidFill>
                  <a:srgbClr val="000099"/>
                </a:solidFill>
              </a:rPr>
              <a:t>   wo Sie sind</a:t>
            </a:r>
          </a:p>
          <a:p>
            <a:pPr marL="0" indent="0">
              <a:buClr>
                <a:srgbClr val="800000"/>
              </a:buClr>
              <a:buFont typeface="Wingdings" pitchFamily="2" charset="2"/>
              <a:buChar char="ü"/>
            </a:pPr>
            <a:r>
              <a:rPr lang="de-DE" sz="2000">
                <a:solidFill>
                  <a:srgbClr val="000099"/>
                </a:solidFill>
              </a:rPr>
              <a:t>Prozessorientiertes Erleben </a:t>
            </a:r>
          </a:p>
          <a:p>
            <a:pPr marL="0" indent="0">
              <a:buClr>
                <a:srgbClr val="800000"/>
              </a:buClr>
              <a:buFont typeface="Wingdings" pitchFamily="2" charset="2"/>
              <a:buNone/>
            </a:pPr>
            <a:r>
              <a:rPr lang="de-DE" sz="2000">
                <a:solidFill>
                  <a:srgbClr val="000099"/>
                </a:solidFill>
              </a:rPr>
              <a:t>  steht im Mittelpunkt</a:t>
            </a:r>
          </a:p>
          <a:p>
            <a:pPr marL="0" indent="0">
              <a:buClr>
                <a:srgbClr val="800000"/>
              </a:buClr>
              <a:buFont typeface="Wingdings" pitchFamily="2" charset="2"/>
              <a:buChar char="ü"/>
            </a:pPr>
            <a:r>
              <a:rPr lang="de-DE" sz="2000">
                <a:solidFill>
                  <a:srgbClr val="000099"/>
                </a:solidFill>
              </a:rPr>
              <a:t>Inhalte sind eher ressourcen-  </a:t>
            </a:r>
          </a:p>
          <a:p>
            <a:pPr marL="0" indent="0">
              <a:buClr>
                <a:srgbClr val="800000"/>
              </a:buClr>
              <a:buFont typeface="Wingdings" pitchFamily="2" charset="2"/>
              <a:buNone/>
            </a:pPr>
            <a:r>
              <a:rPr lang="de-DE" sz="2000">
                <a:solidFill>
                  <a:srgbClr val="000099"/>
                </a:solidFill>
              </a:rPr>
              <a:t>   orientiert</a:t>
            </a:r>
          </a:p>
          <a:p>
            <a:pPr marL="0" indent="0">
              <a:buClr>
                <a:srgbClr val="800000"/>
              </a:buClr>
              <a:buFont typeface="Wingdings" pitchFamily="2" charset="2"/>
              <a:buChar char="ü"/>
            </a:pPr>
            <a:r>
              <a:rPr lang="de-DE" sz="2000">
                <a:solidFill>
                  <a:srgbClr val="000099"/>
                </a:solidFill>
              </a:rPr>
              <a:t>PatientINnen bestimmen  </a:t>
            </a:r>
          </a:p>
          <a:p>
            <a:pPr marL="0" indent="0">
              <a:buClr>
                <a:srgbClr val="800000"/>
              </a:buClr>
              <a:buFont typeface="Wingdings" pitchFamily="2" charset="2"/>
              <a:buNone/>
            </a:pPr>
            <a:r>
              <a:rPr lang="de-DE" sz="2000">
                <a:solidFill>
                  <a:srgbClr val="000099"/>
                </a:solidFill>
              </a:rPr>
              <a:t>  stärker die Therapieziele mit</a:t>
            </a:r>
            <a:r>
              <a:rPr lang="de-DE" sz="2000"/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E890-A7B5-4188-AF4E-25DA389DE2E9}" type="slidenum">
              <a:rPr lang="en-US"/>
              <a:pPr/>
              <a:t>15</a:t>
            </a:fld>
            <a:endParaRPr lang="en-US"/>
          </a:p>
          <a:p>
            <a:endParaRPr lang="en-US"/>
          </a:p>
        </p:txBody>
      </p:sp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260350"/>
            <a:ext cx="7696200" cy="685800"/>
          </a:xfrm>
        </p:spPr>
        <p:txBody>
          <a:bodyPr/>
          <a:lstStyle/>
          <a:p>
            <a:r>
              <a:rPr lang="de-DE">
                <a:solidFill>
                  <a:srgbClr val="000099"/>
                </a:solidFill>
              </a:rPr>
              <a:t>Schluss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>
                <a:solidFill>
                  <a:srgbClr val="000099"/>
                </a:solidFill>
              </a:rPr>
              <a:t>Sind mehrer Berufsgruppen in einer Bewegungstherapie-Abteilung beschäftigt, so erhöht dies die Vielfalt der Möglichkeiten der Beziehungsgestaltung zu und mit den PatientINen.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21663-1C0B-40AE-887C-E0DD70529DF2}" type="slidenum">
              <a:rPr lang="en-US"/>
              <a:pPr/>
              <a:t>16</a:t>
            </a:fld>
            <a:endParaRPr lang="en-US"/>
          </a:p>
          <a:p>
            <a:endParaRPr lang="en-US"/>
          </a:p>
        </p:txBody>
      </p:sp>
      <p:sp>
        <p:nvSpPr>
          <p:cNvPr id="309250" name="Rectangle 2"/>
          <p:cNvSpPr>
            <a:spLocks noChangeArrowheads="1"/>
          </p:cNvSpPr>
          <p:nvPr/>
        </p:nvSpPr>
        <p:spPr bwMode="auto">
          <a:xfrm>
            <a:off x="323850" y="2959100"/>
            <a:ext cx="88201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/>
            <a:r>
              <a:rPr lang="de-DE" sz="4400">
                <a:solidFill>
                  <a:srgbClr val="000099"/>
                </a:solidFill>
                <a:latin typeface="Arial" charset="0"/>
              </a:rPr>
              <a:t>DANKE für Ihre Aufmerksamkeit</a:t>
            </a:r>
            <a:r>
              <a:rPr lang="de-DE" sz="3200">
                <a:solidFill>
                  <a:srgbClr val="000099"/>
                </a:solidFill>
                <a:latin typeface="Arial" charset="0"/>
              </a:rPr>
              <a:t>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C3020-4633-494C-8114-2A9B4B1011B3}" type="slidenum">
              <a:rPr lang="en-US"/>
              <a:pPr/>
              <a:t>2</a:t>
            </a:fld>
            <a:endParaRPr lang="en-US"/>
          </a:p>
          <a:p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3671887" cy="685800"/>
          </a:xfrm>
        </p:spPr>
        <p:txBody>
          <a:bodyPr/>
          <a:lstStyle/>
          <a:p>
            <a:r>
              <a:rPr lang="de-DE">
                <a:solidFill>
                  <a:srgbClr val="000099"/>
                </a:solidFill>
              </a:rPr>
              <a:t>Themen-Übersicht</a:t>
            </a:r>
            <a:r>
              <a:rPr lang="de-DE" sz="3600" b="1">
                <a:solidFill>
                  <a:srgbClr val="000099"/>
                </a:solidFill>
              </a:rPr>
              <a:t/>
            </a:r>
            <a:br>
              <a:rPr lang="de-DE" sz="3600" b="1">
                <a:solidFill>
                  <a:srgbClr val="000099"/>
                </a:solidFill>
              </a:rPr>
            </a:br>
            <a:endParaRPr lang="de-DE" sz="3600" b="1">
              <a:solidFill>
                <a:srgbClr val="000099"/>
              </a:solidFill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238" y="1989138"/>
            <a:ext cx="8172450" cy="3024187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Clr>
                <a:srgbClr val="000099"/>
              </a:buClr>
              <a:buFontTx/>
              <a:buAutoNum type="arabicPeriod"/>
            </a:pPr>
            <a:r>
              <a:rPr lang="de-DE" sz="2400">
                <a:solidFill>
                  <a:srgbClr val="000099"/>
                </a:solidFill>
              </a:rPr>
              <a:t>Vorstellung Therapeutin und der Klinik / UKT</a:t>
            </a:r>
          </a:p>
          <a:p>
            <a:pPr marL="533400" indent="-533400">
              <a:lnSpc>
                <a:spcPct val="90000"/>
              </a:lnSpc>
              <a:buClr>
                <a:srgbClr val="000099"/>
              </a:buClr>
              <a:buFontTx/>
              <a:buAutoNum type="arabicPeriod"/>
            </a:pPr>
            <a:r>
              <a:rPr lang="de-DE" sz="2400">
                <a:solidFill>
                  <a:srgbClr val="000099"/>
                </a:solidFill>
              </a:rPr>
              <a:t>Grundlagen der Bewegungstherapie an der UKT</a:t>
            </a:r>
          </a:p>
          <a:p>
            <a:pPr marL="533400" indent="-533400">
              <a:lnSpc>
                <a:spcPct val="90000"/>
              </a:lnSpc>
              <a:buClr>
                <a:srgbClr val="000099"/>
              </a:buClr>
              <a:buFontTx/>
              <a:buAutoNum type="arabicPeriod"/>
            </a:pPr>
            <a:r>
              <a:rPr lang="de-DE" sz="2400">
                <a:solidFill>
                  <a:srgbClr val="000099"/>
                </a:solidFill>
              </a:rPr>
              <a:t>Entwicklungen</a:t>
            </a:r>
          </a:p>
          <a:p>
            <a:pPr marL="533400" indent="-533400">
              <a:lnSpc>
                <a:spcPct val="90000"/>
              </a:lnSpc>
              <a:buClr>
                <a:srgbClr val="000099"/>
              </a:buClr>
              <a:buFontTx/>
              <a:buAutoNum type="arabicPeriod"/>
            </a:pPr>
            <a:r>
              <a:rPr lang="de-DE" sz="2400">
                <a:solidFill>
                  <a:srgbClr val="000099"/>
                </a:solidFill>
              </a:rPr>
              <a:t>BWT B2-Projekt - Schizophrene Psychosen</a:t>
            </a:r>
          </a:p>
          <a:p>
            <a:pPr marL="533400" indent="-533400">
              <a:lnSpc>
                <a:spcPct val="90000"/>
              </a:lnSpc>
              <a:buClr>
                <a:srgbClr val="000099"/>
              </a:buClr>
              <a:buFontTx/>
              <a:buAutoNum type="arabicPeriod"/>
            </a:pPr>
            <a:r>
              <a:rPr lang="de-DE" sz="2400">
                <a:solidFill>
                  <a:srgbClr val="000099"/>
                </a:solidFill>
              </a:rPr>
              <a:t>BWT StationA6 – Sucht</a:t>
            </a:r>
          </a:p>
          <a:p>
            <a:pPr marL="533400" indent="-533400">
              <a:lnSpc>
                <a:spcPct val="90000"/>
              </a:lnSpc>
              <a:buClr>
                <a:srgbClr val="000099"/>
              </a:buClr>
              <a:buFontTx/>
              <a:buAutoNum type="arabicPeriod"/>
            </a:pPr>
            <a:r>
              <a:rPr lang="de-DE" sz="2400">
                <a:solidFill>
                  <a:srgbClr val="000099"/>
                </a:solidFill>
              </a:rPr>
              <a:t>Ausbildungsschwerpunkte: Physiotherpeut/Sportlehrer</a:t>
            </a:r>
          </a:p>
          <a:p>
            <a:pPr marL="533400" indent="-533400">
              <a:lnSpc>
                <a:spcPct val="90000"/>
              </a:lnSpc>
              <a:buClr>
                <a:srgbClr val="000099"/>
              </a:buClr>
              <a:buFontTx/>
              <a:buAutoNum type="arabicPeriod"/>
            </a:pPr>
            <a:r>
              <a:rPr lang="de-DE" sz="2400">
                <a:solidFill>
                  <a:srgbClr val="000099"/>
                </a:solidFill>
              </a:rPr>
              <a:t>Schluss</a:t>
            </a:r>
          </a:p>
          <a:p>
            <a:pPr marL="533400" indent="-533400">
              <a:lnSpc>
                <a:spcPct val="90000"/>
              </a:lnSpc>
              <a:buClr>
                <a:srgbClr val="000099"/>
              </a:buClr>
              <a:buFontTx/>
              <a:buAutoNum type="arabicPeriod"/>
            </a:pPr>
            <a:endParaRPr lang="de-DE" sz="2400">
              <a:solidFill>
                <a:srgbClr val="000099"/>
              </a:solidFill>
            </a:endParaRPr>
          </a:p>
          <a:p>
            <a:pPr marL="533400" indent="-533400">
              <a:lnSpc>
                <a:spcPct val="90000"/>
              </a:lnSpc>
              <a:buFontTx/>
              <a:buNone/>
            </a:pPr>
            <a:endParaRPr lang="de-DE" sz="2400">
              <a:solidFill>
                <a:schemeClr val="accent2"/>
              </a:solidFill>
            </a:endParaRPr>
          </a:p>
          <a:p>
            <a:pPr marL="533400" indent="-533400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FontTx/>
              <a:buAutoNum type="arabicPeriod"/>
            </a:pPr>
            <a:endParaRPr lang="de-DE" sz="24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94F4B-8215-4846-9552-FF165D7BB555}" type="slidenum">
              <a:rPr lang="en-US"/>
              <a:pPr/>
              <a:t>3</a:t>
            </a:fld>
            <a:endParaRPr lang="en-US"/>
          </a:p>
          <a:p>
            <a:endParaRPr lang="en-US"/>
          </a:p>
        </p:txBody>
      </p:sp>
      <p:sp>
        <p:nvSpPr>
          <p:cNvPr id="281639" name="Rectangle 39"/>
          <p:cNvSpPr>
            <a:spLocks noChangeArrowheads="1"/>
          </p:cNvSpPr>
          <p:nvPr/>
        </p:nvSpPr>
        <p:spPr bwMode="auto">
          <a:xfrm>
            <a:off x="179388" y="366713"/>
            <a:ext cx="5545137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/>
            <a:r>
              <a:rPr lang="de-DE" sz="3200">
                <a:solidFill>
                  <a:srgbClr val="000099"/>
                </a:solidFill>
                <a:latin typeface="Arial" charset="0"/>
              </a:rPr>
              <a:t>Therapeutin und Klinik</a:t>
            </a:r>
            <a:br>
              <a:rPr lang="de-DE" sz="3200">
                <a:solidFill>
                  <a:srgbClr val="000099"/>
                </a:solidFill>
                <a:latin typeface="Arial" charset="0"/>
              </a:rPr>
            </a:br>
            <a:endParaRPr lang="de-DE" sz="320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81675" name="Text Box 75"/>
          <p:cNvSpPr txBox="1">
            <a:spLocks noChangeArrowheads="1"/>
          </p:cNvSpPr>
          <p:nvPr/>
        </p:nvSpPr>
        <p:spPr bwMode="auto">
          <a:xfrm>
            <a:off x="611188" y="1773238"/>
            <a:ext cx="7489825" cy="386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de-DE" b="1">
                <a:solidFill>
                  <a:srgbClr val="000099"/>
                </a:solidFill>
                <a:latin typeface="Arial" charset="0"/>
                <a:cs typeface="Arial" charset="0"/>
              </a:rPr>
              <a:t>Heike Ossoba, </a:t>
            </a:r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Physiotherapeutin</a:t>
            </a:r>
          </a:p>
          <a:p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seit Oktober 1996  am Universitätsklinikum Tübingen</a:t>
            </a:r>
          </a:p>
          <a:p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seit 2005 Teamleitung</a:t>
            </a:r>
          </a:p>
          <a:p>
            <a:endParaRPr lang="de-DE" u="sng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r>
              <a:rPr lang="de-DE" u="sng">
                <a:solidFill>
                  <a:srgbClr val="000099"/>
                </a:solidFill>
                <a:latin typeface="Arial" charset="0"/>
                <a:cs typeface="Arial" charset="0"/>
              </a:rPr>
              <a:t>Erfahrungsbereiche:</a:t>
            </a:r>
          </a:p>
          <a:p>
            <a:endParaRPr lang="de-DE" sz="800" u="sng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buSzPct val="125000"/>
              <a:buFont typeface="Wingdings" pitchFamily="2" charset="2"/>
              <a:buChar char="§"/>
            </a:pPr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 12Jahre mit Alkoholerkrankten</a:t>
            </a:r>
          </a:p>
          <a:p>
            <a:pPr>
              <a:buSzPct val="125000"/>
              <a:buFont typeface="Wingdings" pitchFamily="2" charset="2"/>
              <a:buChar char="§"/>
            </a:pPr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 3 Jahre mit depressiv Erkrankten</a:t>
            </a:r>
          </a:p>
          <a:p>
            <a:pPr>
              <a:buSzPct val="125000"/>
              <a:buFont typeface="Wingdings" pitchFamily="2" charset="2"/>
              <a:buChar char="§"/>
            </a:pPr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 5 Jahre auf einer Akut-Station</a:t>
            </a:r>
          </a:p>
          <a:p>
            <a:pPr>
              <a:buSzPct val="125000"/>
              <a:buFont typeface="Wingdings" pitchFamily="2" charset="2"/>
              <a:buChar char="§"/>
            </a:pPr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 3 Jahre mit Essgestörten Patientinnen</a:t>
            </a:r>
          </a:p>
          <a:p>
            <a:pPr>
              <a:buSzPct val="125000"/>
              <a:buFont typeface="Wingdings" pitchFamily="2" charset="2"/>
              <a:buChar char="§"/>
            </a:pPr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 1 Jahr mit schizophren Erkrankten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3CA15-8705-44DA-9864-A6D52127DA03}" type="slidenum">
              <a:rPr lang="en-US"/>
              <a:pPr/>
              <a:t>4</a:t>
            </a:fld>
            <a:endParaRPr lang="en-US"/>
          </a:p>
          <a:p>
            <a:endParaRPr lang="en-US"/>
          </a:p>
        </p:txBody>
      </p:sp>
      <p:sp>
        <p:nvSpPr>
          <p:cNvPr id="282659" name="Rectangle 35"/>
          <p:cNvSpPr>
            <a:spLocks noChangeArrowheads="1"/>
          </p:cNvSpPr>
          <p:nvPr/>
        </p:nvSpPr>
        <p:spPr bwMode="auto">
          <a:xfrm>
            <a:off x="179388" y="333375"/>
            <a:ext cx="7696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/>
            <a:r>
              <a:rPr lang="de-DE" sz="3200">
                <a:solidFill>
                  <a:srgbClr val="000099"/>
                </a:solidFill>
                <a:latin typeface="Arial" charset="0"/>
              </a:rPr>
              <a:t>Therapeutin und Klinik </a:t>
            </a:r>
            <a:r>
              <a:rPr lang="de-DE" sz="3200">
                <a:solidFill>
                  <a:schemeClr val="accent2"/>
                </a:solidFill>
                <a:latin typeface="Arial" charset="0"/>
              </a:rPr>
              <a:t/>
            </a:r>
            <a:br>
              <a:rPr lang="de-DE" sz="3200">
                <a:solidFill>
                  <a:schemeClr val="accent2"/>
                </a:solidFill>
                <a:latin typeface="Arial" charset="0"/>
              </a:rPr>
            </a:br>
            <a:endParaRPr lang="de-DE" sz="32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82664" name="Text Box 40"/>
          <p:cNvSpPr txBox="1">
            <a:spLocks noChangeArrowheads="1"/>
          </p:cNvSpPr>
          <p:nvPr/>
        </p:nvSpPr>
        <p:spPr bwMode="auto">
          <a:xfrm>
            <a:off x="179388" y="1628775"/>
            <a:ext cx="8378825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b="1">
                <a:solidFill>
                  <a:srgbClr val="000099"/>
                </a:solidFill>
                <a:latin typeface="Arial" charset="0"/>
                <a:cs typeface="Arial" charset="0"/>
              </a:rPr>
              <a:t>Organisation und Abteilungsgröße der BWT</a:t>
            </a:r>
          </a:p>
          <a:p>
            <a:r>
              <a:rPr lang="de-DE" b="1">
                <a:solidFill>
                  <a:srgbClr val="000099"/>
                </a:solidFill>
                <a:latin typeface="Arial" charset="0"/>
                <a:cs typeface="Arial" charset="0"/>
              </a:rPr>
              <a:t>150 Betten im Haus:</a:t>
            </a:r>
          </a:p>
          <a:p>
            <a:endParaRPr lang="de-DE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buSzPct val="125000"/>
              <a:buFont typeface="Wingdings" pitchFamily="2" charset="2"/>
              <a:buChar char="§"/>
            </a:pPr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 5,25 Vollkräfte:4 PhysiotherapeutInnen, 2 Sportlehrerinnen</a:t>
            </a:r>
          </a:p>
          <a:p>
            <a:pPr>
              <a:buSzPct val="125000"/>
              <a:buFont typeface="Wingdings" pitchFamily="2" charset="2"/>
              <a:buNone/>
            </a:pPr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   und 1,5 VK Masseurinnen</a:t>
            </a:r>
          </a:p>
          <a:p>
            <a:pPr>
              <a:buSzPct val="125000"/>
              <a:buFont typeface="Wingdings" pitchFamily="2" charset="2"/>
              <a:buChar char="§"/>
            </a:pPr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 Bewegungstherapie ist Pflicht für die PatientInnen</a:t>
            </a:r>
          </a:p>
          <a:p>
            <a:pPr>
              <a:buSzPct val="125000"/>
              <a:buFont typeface="Wingdings" pitchFamily="2" charset="2"/>
              <a:buChar char="§"/>
            </a:pPr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 BWT wird für jede Station speziell angeboten</a:t>
            </a:r>
          </a:p>
          <a:p>
            <a:pPr>
              <a:buSzPct val="125000"/>
              <a:buFont typeface="Wingdings" pitchFamily="2" charset="2"/>
              <a:buChar char="§"/>
            </a:pPr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 i.d.R. 2 mal pro Woche je 60 Minuten</a:t>
            </a:r>
          </a:p>
          <a:p>
            <a:pPr>
              <a:buSzPct val="125000"/>
              <a:buFont typeface="Wingdings" pitchFamily="2" charset="2"/>
              <a:buChar char="§"/>
            </a:pPr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 Freiwillige Angebote: </a:t>
            </a:r>
          </a:p>
          <a:p>
            <a:pPr>
              <a:buSzPct val="125000"/>
              <a:buFont typeface="Wingdings" pitchFamily="2" charset="2"/>
              <a:buNone/>
            </a:pPr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   Körperliches Training, Laufgruppe, Qi Gong</a:t>
            </a:r>
          </a:p>
          <a:p>
            <a:pPr>
              <a:buSzPct val="125000"/>
              <a:buFont typeface="Wingdings" pitchFamily="2" charset="2"/>
              <a:buChar char="§"/>
            </a:pPr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 Angebote der Bäder-Abteilung: Wassertreten, Sauna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BAC03-B205-4B3E-B183-01A99AB9A159}" type="slidenum">
              <a:rPr lang="en-US"/>
              <a:pPr/>
              <a:t>5</a:t>
            </a:fld>
            <a:endParaRPr lang="en-US"/>
          </a:p>
          <a:p>
            <a:endParaRPr lang="en-US"/>
          </a:p>
        </p:txBody>
      </p:sp>
      <p:sp>
        <p:nvSpPr>
          <p:cNvPr id="312322" name="Rectangle 2"/>
          <p:cNvSpPr>
            <a:spLocks noChangeArrowheads="1"/>
          </p:cNvSpPr>
          <p:nvPr/>
        </p:nvSpPr>
        <p:spPr bwMode="auto">
          <a:xfrm>
            <a:off x="179388" y="333375"/>
            <a:ext cx="7696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/>
            <a:r>
              <a:rPr lang="de-DE" sz="3200">
                <a:solidFill>
                  <a:srgbClr val="000099"/>
                </a:solidFill>
                <a:latin typeface="Arial" charset="0"/>
              </a:rPr>
              <a:t>Grundlagen der BWT </a:t>
            </a:r>
            <a:r>
              <a:rPr lang="de-DE" sz="3200">
                <a:solidFill>
                  <a:schemeClr val="accent2"/>
                </a:solidFill>
                <a:latin typeface="Arial" charset="0"/>
              </a:rPr>
              <a:t/>
            </a:r>
            <a:br>
              <a:rPr lang="de-DE" sz="3200">
                <a:solidFill>
                  <a:schemeClr val="accent2"/>
                </a:solidFill>
                <a:latin typeface="Arial" charset="0"/>
              </a:rPr>
            </a:br>
            <a:endParaRPr lang="de-DE" sz="32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312325" name="Text Box 5"/>
          <p:cNvSpPr txBox="1">
            <a:spLocks noChangeArrowheads="1"/>
          </p:cNvSpPr>
          <p:nvPr/>
        </p:nvSpPr>
        <p:spPr bwMode="auto">
          <a:xfrm>
            <a:off x="395288" y="1341438"/>
            <a:ext cx="8208962" cy="496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Entwicklung unseres Konzeptes von Frau Heuer </a:t>
            </a:r>
          </a:p>
          <a:p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Physiotherapeutin mit Hindergrund   </a:t>
            </a:r>
          </a:p>
          <a:p>
            <a:pPr>
              <a:buSzPct val="125000"/>
              <a:buFont typeface="Wingdings" pitchFamily="2" charset="2"/>
              <a:buChar char="§"/>
            </a:pPr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 Konzentrative Bewegungstherapie</a:t>
            </a:r>
          </a:p>
          <a:p>
            <a:pPr>
              <a:buSzPct val="125000"/>
              <a:buFont typeface="Wingdings" pitchFamily="2" charset="2"/>
              <a:buChar char="§"/>
            </a:pPr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 Funktionelle Entspannung  </a:t>
            </a:r>
          </a:p>
          <a:p>
            <a:pPr>
              <a:buSzPct val="125000"/>
              <a:buFont typeface="Wingdings" pitchFamily="2" charset="2"/>
              <a:buChar char="§"/>
            </a:pPr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 tiefenpsychologischen Übungsleitlinien von Prof.</a:t>
            </a:r>
          </a:p>
          <a:p>
            <a:pPr>
              <a:buSzPct val="125000"/>
              <a:buFont typeface="Wingdings" pitchFamily="2" charset="2"/>
              <a:buNone/>
            </a:pPr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   Dr.Scharfetter </a:t>
            </a:r>
          </a:p>
          <a:p>
            <a:pPr>
              <a:buSzPct val="125000"/>
              <a:buFont typeface="Wingdings" pitchFamily="2" charset="2"/>
              <a:buChar char="§"/>
            </a:pPr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 Zusammenarbeit mit Sophie Krietsch-Mederer  </a:t>
            </a:r>
          </a:p>
          <a:p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 </a:t>
            </a:r>
          </a:p>
          <a:p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Hieraus bildet sich ein:</a:t>
            </a:r>
          </a:p>
          <a:p>
            <a:pPr>
              <a:buClr>
                <a:srgbClr val="800000"/>
              </a:buClr>
              <a:buSzPct val="120000"/>
              <a:buFont typeface="Wingdings" pitchFamily="2" charset="2"/>
              <a:buChar char="Ø"/>
            </a:pPr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 übungszentrierter - funktionaler therapeutischer </a:t>
            </a:r>
          </a:p>
          <a:p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     und ein</a:t>
            </a:r>
          </a:p>
          <a:p>
            <a:pPr>
              <a:buClr>
                <a:srgbClr val="800000"/>
              </a:buClr>
              <a:buSzPct val="125000"/>
              <a:buFont typeface="Wingdings" pitchFamily="2" charset="2"/>
              <a:buChar char="Ø"/>
            </a:pPr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 erlebnistzentrierter - aktivierender </a:t>
            </a:r>
          </a:p>
          <a:p>
            <a:pPr>
              <a:buClr>
                <a:srgbClr val="800000"/>
              </a:buClr>
              <a:buSzPct val="125000"/>
              <a:buFont typeface="Wingdings" pitchFamily="2" charset="2"/>
              <a:buNone/>
            </a:pPr>
            <a:endParaRPr lang="de-DE" sz="80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  therapeutischer Handlungs- und Erfahrungsspielraum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BAE8F-1C85-4425-8223-A33FA55492AE}" type="slidenum">
              <a:rPr lang="en-US"/>
              <a:pPr/>
              <a:t>6</a:t>
            </a:fld>
            <a:endParaRPr lang="en-US"/>
          </a:p>
          <a:p>
            <a:endParaRPr lang="en-US"/>
          </a:p>
        </p:txBody>
      </p:sp>
      <p:sp>
        <p:nvSpPr>
          <p:cNvPr id="319490" name="Rectangle 2"/>
          <p:cNvSpPr>
            <a:spLocks noChangeArrowheads="1"/>
          </p:cNvSpPr>
          <p:nvPr/>
        </p:nvSpPr>
        <p:spPr bwMode="auto">
          <a:xfrm>
            <a:off x="179388" y="333375"/>
            <a:ext cx="7696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/>
            <a:r>
              <a:rPr lang="de-DE" sz="3200">
                <a:solidFill>
                  <a:srgbClr val="000099"/>
                </a:solidFill>
                <a:latin typeface="Arial" charset="0"/>
              </a:rPr>
              <a:t>Grundlagen der BWT </a:t>
            </a:r>
            <a:r>
              <a:rPr lang="de-DE" sz="3200">
                <a:solidFill>
                  <a:schemeClr val="accent2"/>
                </a:solidFill>
                <a:latin typeface="Arial" charset="0"/>
              </a:rPr>
              <a:t/>
            </a:r>
            <a:br>
              <a:rPr lang="de-DE" sz="3200">
                <a:solidFill>
                  <a:schemeClr val="accent2"/>
                </a:solidFill>
                <a:latin typeface="Arial" charset="0"/>
              </a:rPr>
            </a:br>
            <a:endParaRPr lang="de-DE" sz="32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319491" name="Text Box 3"/>
          <p:cNvSpPr txBox="1">
            <a:spLocks noChangeArrowheads="1"/>
          </p:cNvSpPr>
          <p:nvPr/>
        </p:nvSpPr>
        <p:spPr bwMode="auto">
          <a:xfrm>
            <a:off x="250825" y="1700213"/>
            <a:ext cx="8208963" cy="3595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SzPct val="120000"/>
              <a:buFont typeface="Wingdings" pitchFamily="2" charset="2"/>
              <a:buChar char="§"/>
            </a:pPr>
            <a:r>
              <a:rPr lang="de-DE" sz="2000">
                <a:solidFill>
                  <a:srgbClr val="000099"/>
                </a:solidFill>
                <a:latin typeface="Arial" charset="0"/>
                <a:cs typeface="Arial" charset="0"/>
              </a:rPr>
              <a:t> </a:t>
            </a:r>
            <a:r>
              <a:rPr lang="de-DE" sz="2200">
                <a:solidFill>
                  <a:srgbClr val="000099"/>
                </a:solidFill>
                <a:latin typeface="Arial" charset="0"/>
                <a:cs typeface="Arial" charset="0"/>
              </a:rPr>
              <a:t>Wahrnehmung und Bewegung werden als Grundlage von</a:t>
            </a:r>
          </a:p>
          <a:p>
            <a:pPr>
              <a:buSzPct val="120000"/>
              <a:buFont typeface="Wingdings" pitchFamily="2" charset="2"/>
              <a:buNone/>
            </a:pPr>
            <a:r>
              <a:rPr lang="de-DE" sz="2200">
                <a:solidFill>
                  <a:srgbClr val="000099"/>
                </a:solidFill>
                <a:latin typeface="Arial" charset="0"/>
                <a:cs typeface="Arial" charset="0"/>
              </a:rPr>
              <a:t>   Erfahrung und Handeln des Menschen für den </a:t>
            </a:r>
          </a:p>
          <a:p>
            <a:pPr>
              <a:buSzPct val="120000"/>
              <a:buFont typeface="Wingdings" pitchFamily="2" charset="2"/>
              <a:buNone/>
            </a:pPr>
            <a:r>
              <a:rPr lang="de-DE" sz="2200">
                <a:solidFill>
                  <a:srgbClr val="000099"/>
                </a:solidFill>
                <a:latin typeface="Arial" charset="0"/>
                <a:cs typeface="Arial" charset="0"/>
              </a:rPr>
              <a:t>   therapeutischen Prozess genutzt</a:t>
            </a:r>
          </a:p>
          <a:p>
            <a:pPr>
              <a:buSzPct val="120000"/>
              <a:buFont typeface="Wingdings" pitchFamily="2" charset="2"/>
              <a:buNone/>
            </a:pPr>
            <a:endParaRPr lang="de-DE" sz="160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buSzPct val="120000"/>
              <a:buFont typeface="Wingdings" pitchFamily="2" charset="2"/>
              <a:buChar char="§"/>
            </a:pPr>
            <a:r>
              <a:rPr lang="de-DE" sz="2200">
                <a:solidFill>
                  <a:srgbClr val="000099"/>
                </a:solidFill>
                <a:latin typeface="Arial" charset="0"/>
                <a:cs typeface="Arial" charset="0"/>
              </a:rPr>
              <a:t> Erinnerungen, die im Laufe des Lebens Haltung und Verhalten</a:t>
            </a:r>
          </a:p>
          <a:p>
            <a:pPr>
              <a:buSzPct val="120000"/>
              <a:buFont typeface="Wingdings" pitchFamily="2" charset="2"/>
              <a:buNone/>
            </a:pPr>
            <a:r>
              <a:rPr lang="de-DE" sz="2200">
                <a:solidFill>
                  <a:srgbClr val="000099"/>
                </a:solidFill>
                <a:latin typeface="Arial" charset="0"/>
                <a:cs typeface="Arial" charset="0"/>
              </a:rPr>
              <a:t>   geprägt haben, werden durch konzentratives sich-bewegen </a:t>
            </a:r>
          </a:p>
          <a:p>
            <a:pPr>
              <a:buSzPct val="120000"/>
              <a:buFont typeface="Wingdings" pitchFamily="2" charset="2"/>
              <a:buNone/>
            </a:pPr>
            <a:r>
              <a:rPr lang="de-DE" sz="2200">
                <a:solidFill>
                  <a:srgbClr val="000099"/>
                </a:solidFill>
                <a:latin typeface="Arial" charset="0"/>
                <a:cs typeface="Arial" charset="0"/>
              </a:rPr>
              <a:t>   und sich-wahrnehmen reaktiviert</a:t>
            </a:r>
          </a:p>
          <a:p>
            <a:pPr>
              <a:buSzPct val="120000"/>
              <a:buFont typeface="Wingdings" pitchFamily="2" charset="2"/>
              <a:buNone/>
            </a:pPr>
            <a:endParaRPr lang="de-DE" sz="160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buSzPct val="120000"/>
              <a:buFont typeface="Wingdings" pitchFamily="2" charset="2"/>
              <a:buChar char="§"/>
            </a:pPr>
            <a:r>
              <a:rPr lang="de-DE" sz="2200">
                <a:solidFill>
                  <a:srgbClr val="000099"/>
                </a:solidFill>
                <a:latin typeface="Arial" charset="0"/>
                <a:cs typeface="Arial" charset="0"/>
              </a:rPr>
              <a:t> Im Umgang mit Materialien und Menschen könne sowohl die </a:t>
            </a:r>
          </a:p>
          <a:p>
            <a:pPr>
              <a:buSzPct val="120000"/>
              <a:buFont typeface="Wingdings" pitchFamily="2" charset="2"/>
              <a:buNone/>
            </a:pPr>
            <a:r>
              <a:rPr lang="de-DE" sz="2200">
                <a:solidFill>
                  <a:srgbClr val="000099"/>
                </a:solidFill>
                <a:latin typeface="Arial" charset="0"/>
                <a:cs typeface="Arial" charset="0"/>
              </a:rPr>
              <a:t>   konkrete Erfahrung als auch ein symbolischer</a:t>
            </a:r>
          </a:p>
          <a:p>
            <a:pPr>
              <a:buSzPct val="120000"/>
              <a:buFont typeface="Wingdings" pitchFamily="2" charset="2"/>
              <a:buNone/>
            </a:pPr>
            <a:r>
              <a:rPr lang="de-DE" sz="2200">
                <a:solidFill>
                  <a:srgbClr val="000099"/>
                </a:solidFill>
                <a:latin typeface="Arial" charset="0"/>
                <a:cs typeface="Arial" charset="0"/>
              </a:rPr>
              <a:t>   Bedeutungsgehalt erlebbar gemacht werden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272B1-A17D-478A-B19E-0FF523F5A019}" type="slidenum">
              <a:rPr lang="en-US"/>
              <a:pPr/>
              <a:t>7</a:t>
            </a:fld>
            <a:endParaRPr lang="en-US"/>
          </a:p>
          <a:p>
            <a:endParaRPr lang="en-US"/>
          </a:p>
        </p:txBody>
      </p:sp>
      <p:sp>
        <p:nvSpPr>
          <p:cNvPr id="320514" name="Rectangle 2"/>
          <p:cNvSpPr>
            <a:spLocks noChangeArrowheads="1"/>
          </p:cNvSpPr>
          <p:nvPr/>
        </p:nvSpPr>
        <p:spPr bwMode="auto">
          <a:xfrm>
            <a:off x="179388" y="333375"/>
            <a:ext cx="7696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/>
            <a:r>
              <a:rPr lang="de-DE" sz="3200">
                <a:solidFill>
                  <a:srgbClr val="000099"/>
                </a:solidFill>
                <a:latin typeface="Arial" charset="0"/>
              </a:rPr>
              <a:t>Grundlagen der BWT </a:t>
            </a:r>
            <a:r>
              <a:rPr lang="de-DE" sz="3200">
                <a:solidFill>
                  <a:schemeClr val="accent2"/>
                </a:solidFill>
                <a:latin typeface="Arial" charset="0"/>
              </a:rPr>
              <a:t/>
            </a:r>
            <a:br>
              <a:rPr lang="de-DE" sz="3200">
                <a:solidFill>
                  <a:schemeClr val="accent2"/>
                </a:solidFill>
                <a:latin typeface="Arial" charset="0"/>
              </a:rPr>
            </a:br>
            <a:endParaRPr lang="de-DE" sz="32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320516" name="Text Box 4"/>
          <p:cNvSpPr txBox="1">
            <a:spLocks noChangeArrowheads="1"/>
          </p:cNvSpPr>
          <p:nvPr/>
        </p:nvSpPr>
        <p:spPr bwMode="auto">
          <a:xfrm>
            <a:off x="250825" y="1412875"/>
            <a:ext cx="8713788" cy="383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SzPct val="120000"/>
              <a:buFont typeface="Wingdings" pitchFamily="2" charset="2"/>
              <a:buNone/>
            </a:pPr>
            <a:endParaRPr lang="de-DE" sz="200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buSzPct val="120000"/>
              <a:buFont typeface="Wingdings" pitchFamily="2" charset="2"/>
              <a:buChar char="§"/>
            </a:pPr>
            <a:r>
              <a:rPr lang="de-DE" sz="2200">
                <a:solidFill>
                  <a:srgbClr val="000099"/>
                </a:solidFill>
                <a:latin typeface="Arial" charset="0"/>
                <a:cs typeface="Arial" charset="0"/>
              </a:rPr>
              <a:t> Im reflektierten Gesprächen werden die Erfahrungen:</a:t>
            </a:r>
          </a:p>
          <a:p>
            <a:pPr>
              <a:buSzPct val="120000"/>
              <a:buFont typeface="Wingdings" pitchFamily="2" charset="2"/>
              <a:buNone/>
            </a:pPr>
            <a:endParaRPr lang="de-DE" sz="140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buSzPct val="120000"/>
              <a:buFont typeface="Wingdings" pitchFamily="2" charset="2"/>
              <a:buChar char="§"/>
            </a:pPr>
            <a:r>
              <a:rPr lang="de-DE" sz="2200">
                <a:solidFill>
                  <a:srgbClr val="000099"/>
                </a:solidFill>
                <a:latin typeface="Arial" charset="0"/>
                <a:cs typeface="Arial" charset="0"/>
              </a:rPr>
              <a:t> bewusst gemacht zumindest in: angenehme oder unangenehme</a:t>
            </a:r>
          </a:p>
          <a:p>
            <a:pPr>
              <a:buSzPct val="120000"/>
              <a:buFont typeface="Wingdings" pitchFamily="2" charset="2"/>
              <a:buNone/>
            </a:pPr>
            <a:r>
              <a:rPr lang="de-DE" sz="2200">
                <a:solidFill>
                  <a:srgbClr val="000099"/>
                </a:solidFill>
                <a:latin typeface="Arial" charset="0"/>
                <a:cs typeface="Arial" charset="0"/>
              </a:rPr>
              <a:t>   Empfindung spüren kann oder den Bezug zum Alltag hergestellt</a:t>
            </a:r>
          </a:p>
          <a:p>
            <a:pPr>
              <a:buSzPct val="120000"/>
              <a:buFont typeface="Wingdings" pitchFamily="2" charset="2"/>
              <a:buNone/>
            </a:pPr>
            <a:r>
              <a:rPr lang="de-DE" sz="2200">
                <a:solidFill>
                  <a:srgbClr val="000099"/>
                </a:solidFill>
                <a:latin typeface="Arial" charset="0"/>
                <a:cs typeface="Arial" charset="0"/>
              </a:rPr>
              <a:t>   werden kann oder </a:t>
            </a:r>
          </a:p>
          <a:p>
            <a:pPr>
              <a:buSzPct val="120000"/>
              <a:buFont typeface="Wingdings" pitchFamily="2" charset="2"/>
              <a:buNone/>
            </a:pPr>
            <a:endParaRPr lang="de-DE" sz="140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buSzPct val="120000"/>
              <a:buFont typeface="Wingdings" pitchFamily="2" charset="2"/>
              <a:buChar char="§"/>
            </a:pPr>
            <a:r>
              <a:rPr lang="de-DE" sz="2200">
                <a:solidFill>
                  <a:srgbClr val="000099"/>
                </a:solidFill>
                <a:latin typeface="Arial" charset="0"/>
                <a:cs typeface="Arial" charset="0"/>
              </a:rPr>
              <a:t> die Verbindung zu den Grundkonflikten (Mutter- oder</a:t>
            </a:r>
          </a:p>
          <a:p>
            <a:pPr>
              <a:buSzPct val="120000"/>
              <a:buFont typeface="Wingdings" pitchFamily="2" charset="2"/>
              <a:buNone/>
            </a:pPr>
            <a:r>
              <a:rPr lang="de-DE" sz="2200">
                <a:solidFill>
                  <a:srgbClr val="000099"/>
                </a:solidFill>
                <a:latin typeface="Arial" charset="0"/>
                <a:cs typeface="Arial" charset="0"/>
              </a:rPr>
              <a:t>   Vaterkonflikten)</a:t>
            </a:r>
          </a:p>
          <a:p>
            <a:pPr>
              <a:buSzPct val="120000"/>
              <a:buFont typeface="Wingdings" pitchFamily="2" charset="2"/>
              <a:buNone/>
            </a:pPr>
            <a:endParaRPr lang="de-DE" sz="220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buSzPct val="120000"/>
              <a:buFont typeface="Wingdings" pitchFamily="2" charset="2"/>
              <a:buChar char="§"/>
            </a:pPr>
            <a:r>
              <a:rPr lang="de-DE" sz="2200">
                <a:solidFill>
                  <a:srgbClr val="000099"/>
                </a:solidFill>
                <a:latin typeface="Arial" charset="0"/>
                <a:cs typeface="Arial" charset="0"/>
              </a:rPr>
              <a:t> Als Materialien werden eingesetzt Kleingeräte oder Umweltdinge,</a:t>
            </a:r>
          </a:p>
          <a:p>
            <a:pPr>
              <a:buSzPct val="120000"/>
              <a:buFont typeface="Wingdings" pitchFamily="2" charset="2"/>
              <a:buNone/>
            </a:pPr>
            <a:r>
              <a:rPr lang="de-DE" sz="2200">
                <a:solidFill>
                  <a:srgbClr val="000099"/>
                </a:solidFill>
                <a:latin typeface="Arial" charset="0"/>
                <a:cs typeface="Arial" charset="0"/>
              </a:rPr>
              <a:t>   wie z.B. Muscheln, Holzstückchen, Kastanien,…….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33AC3-B22D-49BA-88C2-71124A5D21A8}" type="slidenum">
              <a:rPr lang="en-US"/>
              <a:pPr/>
              <a:t>8</a:t>
            </a:fld>
            <a:endParaRPr lang="en-US"/>
          </a:p>
          <a:p>
            <a:endParaRPr lang="en-US"/>
          </a:p>
        </p:txBody>
      </p:sp>
      <p:sp>
        <p:nvSpPr>
          <p:cNvPr id="321538" name="Rectangle 2"/>
          <p:cNvSpPr>
            <a:spLocks noChangeArrowheads="1"/>
          </p:cNvSpPr>
          <p:nvPr/>
        </p:nvSpPr>
        <p:spPr bwMode="auto">
          <a:xfrm>
            <a:off x="179388" y="333375"/>
            <a:ext cx="7696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/>
            <a:r>
              <a:rPr lang="de-DE" sz="3200">
                <a:solidFill>
                  <a:srgbClr val="000099"/>
                </a:solidFill>
                <a:latin typeface="Arial" charset="0"/>
              </a:rPr>
              <a:t>Grundlagen der BWT </a:t>
            </a:r>
            <a:r>
              <a:rPr lang="de-DE" sz="3200">
                <a:solidFill>
                  <a:schemeClr val="accent2"/>
                </a:solidFill>
                <a:latin typeface="Arial" charset="0"/>
              </a:rPr>
              <a:t/>
            </a:r>
            <a:br>
              <a:rPr lang="de-DE" sz="3200">
                <a:solidFill>
                  <a:schemeClr val="accent2"/>
                </a:solidFill>
                <a:latin typeface="Arial" charset="0"/>
              </a:rPr>
            </a:br>
            <a:endParaRPr lang="de-DE" sz="32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321539" name="Text Box 3"/>
          <p:cNvSpPr txBox="1">
            <a:spLocks noChangeArrowheads="1"/>
          </p:cNvSpPr>
          <p:nvPr/>
        </p:nvSpPr>
        <p:spPr bwMode="auto">
          <a:xfrm>
            <a:off x="250825" y="1412875"/>
            <a:ext cx="8713788" cy="502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SzPct val="120000"/>
              <a:buFont typeface="Wingdings" pitchFamily="2" charset="2"/>
              <a:buNone/>
            </a:pPr>
            <a:endParaRPr lang="de-DE" sz="200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buSzPct val="120000"/>
              <a:buFont typeface="Wingdings" pitchFamily="2" charset="2"/>
              <a:buChar char="§"/>
            </a:pPr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 Diese dienen um Erinnerungen wachzurufen, Ressourcen</a:t>
            </a:r>
          </a:p>
          <a:p>
            <a:pPr>
              <a:buSzPct val="120000"/>
              <a:buFont typeface="Wingdings" pitchFamily="2" charset="2"/>
              <a:buNone/>
            </a:pPr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   und Wünsche zu wecken</a:t>
            </a:r>
          </a:p>
          <a:p>
            <a:endParaRPr lang="de-DE" sz="160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buSzPct val="120000"/>
              <a:buFont typeface="Wingdings" pitchFamily="2" charset="2"/>
              <a:buChar char="§"/>
            </a:pPr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 Mit Symbolhaltigen Inhalten arbeiten:</a:t>
            </a:r>
            <a:b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</a:br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   mit beiden Füßen auf dem Boden stehen</a:t>
            </a:r>
          </a:p>
          <a:p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   Im Mittelpunkt stehen/Am Rand stehen</a:t>
            </a:r>
          </a:p>
          <a:p>
            <a:endParaRPr lang="de-DE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buSzPct val="120000"/>
              <a:buFont typeface="Wingdings" pitchFamily="2" charset="2"/>
              <a:buChar char="§"/>
            </a:pPr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 Themen können sein:</a:t>
            </a:r>
          </a:p>
          <a:p>
            <a:pPr lvl="1"/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Geben / Nehmen</a:t>
            </a:r>
          </a:p>
          <a:p>
            <a:pPr lvl="1"/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Festhalten / Loslassen</a:t>
            </a:r>
          </a:p>
          <a:p>
            <a:pPr lvl="1"/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Aktiv- / Passiv - sein</a:t>
            </a:r>
          </a:p>
          <a:p>
            <a:pPr lvl="1"/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Widerstandgeben / Nachgeben</a:t>
            </a:r>
          </a:p>
          <a:p>
            <a:pPr lvl="1"/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Führen / geführt werden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6787C-DA71-4A18-9C10-0F6249608C92}" type="slidenum">
              <a:rPr lang="en-US"/>
              <a:pPr/>
              <a:t>9</a:t>
            </a:fld>
            <a:endParaRPr lang="en-US"/>
          </a:p>
          <a:p>
            <a:endParaRPr lang="en-US"/>
          </a:p>
        </p:txBody>
      </p:sp>
      <p:sp>
        <p:nvSpPr>
          <p:cNvPr id="322562" name="Rectangle 2"/>
          <p:cNvSpPr>
            <a:spLocks noChangeArrowheads="1"/>
          </p:cNvSpPr>
          <p:nvPr/>
        </p:nvSpPr>
        <p:spPr bwMode="auto">
          <a:xfrm>
            <a:off x="179388" y="333375"/>
            <a:ext cx="7696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/>
            <a:r>
              <a:rPr lang="de-DE" sz="3200">
                <a:solidFill>
                  <a:srgbClr val="000099"/>
                </a:solidFill>
                <a:latin typeface="Arial" charset="0"/>
              </a:rPr>
              <a:t>Grundlagen der BWT </a:t>
            </a:r>
            <a:r>
              <a:rPr lang="de-DE" sz="3200">
                <a:solidFill>
                  <a:schemeClr val="accent2"/>
                </a:solidFill>
                <a:latin typeface="Arial" charset="0"/>
              </a:rPr>
              <a:t/>
            </a:r>
            <a:br>
              <a:rPr lang="de-DE" sz="3200">
                <a:solidFill>
                  <a:schemeClr val="accent2"/>
                </a:solidFill>
                <a:latin typeface="Arial" charset="0"/>
              </a:rPr>
            </a:br>
            <a:endParaRPr lang="de-DE" sz="32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322563" name="Text Box 3"/>
          <p:cNvSpPr txBox="1">
            <a:spLocks noChangeArrowheads="1"/>
          </p:cNvSpPr>
          <p:nvPr/>
        </p:nvSpPr>
        <p:spPr bwMode="auto">
          <a:xfrm>
            <a:off x="250825" y="1412875"/>
            <a:ext cx="8713788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Die 4 Übungsleitlinien der Bewegungstherapie </a:t>
            </a:r>
          </a:p>
          <a:p>
            <a:pPr marL="457200" indent="-457200"/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von Prof. Dr. Scharfetter:</a:t>
            </a:r>
          </a:p>
          <a:p>
            <a:pPr marL="457200" indent="-457200"/>
            <a:endParaRPr lang="de-DE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marL="457200" indent="-457200">
              <a:buClr>
                <a:srgbClr val="800000"/>
              </a:buClr>
              <a:buSzPct val="125000"/>
              <a:buFont typeface="Wingdings" pitchFamily="2" charset="2"/>
              <a:buChar char="ü"/>
            </a:pPr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 Beziehung zu sich selbst</a:t>
            </a:r>
          </a:p>
          <a:p>
            <a:pPr marL="457200" indent="-457200">
              <a:buClr>
                <a:srgbClr val="800000"/>
              </a:buClr>
              <a:buSzPct val="125000"/>
              <a:buFont typeface="Wingdings" pitchFamily="2" charset="2"/>
              <a:buChar char="ü"/>
            </a:pPr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 Beziehung zu Raum und Zeit</a:t>
            </a:r>
          </a:p>
          <a:p>
            <a:pPr marL="457200" indent="-457200">
              <a:buClr>
                <a:srgbClr val="800000"/>
              </a:buClr>
              <a:buSzPct val="125000"/>
              <a:buFont typeface="Wingdings" pitchFamily="2" charset="2"/>
              <a:buChar char="ü"/>
            </a:pPr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 Beziehung zu den Dingen</a:t>
            </a:r>
          </a:p>
          <a:p>
            <a:pPr marL="457200" indent="-457200">
              <a:buClr>
                <a:srgbClr val="800000"/>
              </a:buClr>
              <a:buSzPct val="125000"/>
              <a:buFont typeface="Wingdings" pitchFamily="2" charset="2"/>
              <a:buChar char="ü"/>
            </a:pPr>
            <a:r>
              <a:rPr lang="de-DE">
                <a:solidFill>
                  <a:srgbClr val="000099"/>
                </a:solidFill>
                <a:latin typeface="Arial" charset="0"/>
                <a:cs typeface="Arial" charset="0"/>
              </a:rPr>
              <a:t> Beziehung zum Mitmensch</a:t>
            </a:r>
          </a:p>
          <a:p>
            <a:pPr marL="457200" indent="-457200">
              <a:buSzPct val="120000"/>
              <a:buFont typeface="Wingdings" pitchFamily="2" charset="2"/>
              <a:buNone/>
            </a:pPr>
            <a:endParaRPr lang="de-DE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ktpowerpoint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C04"/>
      </a:accent1>
      <a:accent2>
        <a:srgbClr val="003A7D"/>
      </a:accent2>
      <a:accent3>
        <a:srgbClr val="FFFFFF"/>
      </a:accent3>
      <a:accent4>
        <a:srgbClr val="000000"/>
      </a:accent4>
      <a:accent5>
        <a:srgbClr val="FFCBAA"/>
      </a:accent5>
      <a:accent6>
        <a:srgbClr val="003471"/>
      </a:accent6>
      <a:hlink>
        <a:srgbClr val="971824"/>
      </a:hlink>
      <a:folHlink>
        <a:srgbClr val="B2B2B2"/>
      </a:folHlink>
    </a:clrScheme>
    <a:fontScheme name="ukt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uktpowerpoi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ktpowerpoin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ktpowerpoin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ktpowerpoin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ktpowerpoin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ktpowerpoin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ktpowerpoin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C:\DOKUME~1\STABSA~1\LOKALE~1\Temp\uktpowerpoint.pot</Template>
  <TotalTime>0</TotalTime>
  <Words>673</Words>
  <Application>Microsoft Office PowerPoint</Application>
  <PresentationFormat>Bildschirmpräsentation (4:3)</PresentationFormat>
  <Paragraphs>197</Paragraphs>
  <Slides>16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0" baseType="lpstr">
      <vt:lpstr>Times New Roman</vt:lpstr>
      <vt:lpstr>Arial</vt:lpstr>
      <vt:lpstr>Wingdings</vt:lpstr>
      <vt:lpstr>uktpowerpoint</vt:lpstr>
      <vt:lpstr>Grundlagen der Bewegungstherapie  Psychiatrie des UKT`s        April 2009 Heike Ossoba  Leitende Physiotherapeutin Team Psychiatrie am Universitätsklinikum Tübingen  </vt:lpstr>
      <vt:lpstr>Themen-Übersicht 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 </vt:lpstr>
      <vt:lpstr>Unterschiede in der Bewegungstherapie</vt:lpstr>
      <vt:lpstr>Schluss</vt:lpstr>
      <vt:lpstr>Folie 16</vt:lpstr>
    </vt:vector>
  </TitlesOfParts>
  <Company>Universitätsklinikum Tübingen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Siegel</dc:creator>
  <cp:lastModifiedBy>RaschmanS</cp:lastModifiedBy>
  <cp:revision>282</cp:revision>
  <cp:lastPrinted>2000-11-22T11:25:42Z</cp:lastPrinted>
  <dcterms:created xsi:type="dcterms:W3CDTF">2003-05-06T08:05:19Z</dcterms:created>
  <dcterms:modified xsi:type="dcterms:W3CDTF">2019-03-13T16:25:37Z</dcterms:modified>
</cp:coreProperties>
</file>