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0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D3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567" autoAdjust="0"/>
  </p:normalViewPr>
  <p:slideViewPr>
    <p:cSldViewPr snapToObjects="1">
      <p:cViewPr varScale="1">
        <p:scale>
          <a:sx n="78" d="100"/>
          <a:sy n="78" d="100"/>
        </p:scale>
        <p:origin x="-12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39157-BE03-AE40-83B7-E8BF91197390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26E567F-4F21-EF43-92D1-2A2F5FD45F29}">
      <dgm:prSet phldrT="[Text]" custT="1"/>
      <dgm:spPr>
        <a:solidFill>
          <a:schemeClr val="bg2"/>
        </a:solidFill>
      </dgm:spPr>
      <dgm:t>
        <a:bodyPr/>
        <a:lstStyle/>
        <a:p>
          <a:r>
            <a:rPr lang="de-DE" sz="2000" dirty="0" smtClean="0">
              <a:solidFill>
                <a:srgbClr val="000000"/>
              </a:solidFill>
            </a:rPr>
            <a:t>Imaginative Bewegungs- </a:t>
          </a:r>
          <a:r>
            <a:rPr lang="de-DE" sz="2000" dirty="0" err="1" smtClean="0">
              <a:solidFill>
                <a:srgbClr val="000000"/>
              </a:solidFill>
            </a:rPr>
            <a:t>pädagogik</a:t>
          </a:r>
          <a:endParaRPr lang="de-DE" sz="2000" dirty="0">
            <a:solidFill>
              <a:srgbClr val="000000"/>
            </a:solidFill>
          </a:endParaRPr>
        </a:p>
      </dgm:t>
    </dgm:pt>
    <dgm:pt modelId="{DEF78AB3-0E8E-1747-92CC-2A5144540672}" type="parTrans" cxnId="{BFA3A25F-74D9-F04E-8EA0-9468F6E8F358}">
      <dgm:prSet/>
      <dgm:spPr/>
      <dgm:t>
        <a:bodyPr/>
        <a:lstStyle/>
        <a:p>
          <a:endParaRPr lang="de-DE"/>
        </a:p>
      </dgm:t>
    </dgm:pt>
    <dgm:pt modelId="{7B88C06C-08F6-0742-98F7-C6C269208DA1}" type="sibTrans" cxnId="{BFA3A25F-74D9-F04E-8EA0-9468F6E8F358}">
      <dgm:prSet/>
      <dgm:spPr/>
      <dgm:t>
        <a:bodyPr/>
        <a:lstStyle/>
        <a:p>
          <a:endParaRPr lang="de-DE"/>
        </a:p>
      </dgm:t>
    </dgm:pt>
    <dgm:pt modelId="{CE50EAB5-0B10-1243-8D04-22FFE4FA3AD8}">
      <dgm:prSet phldrT="[Text]" custT="1"/>
      <dgm:spPr>
        <a:solidFill>
          <a:schemeClr val="bg2"/>
        </a:solidFill>
      </dgm:spPr>
      <dgm:t>
        <a:bodyPr/>
        <a:lstStyle/>
        <a:p>
          <a:r>
            <a:rPr lang="de-DE" sz="2000" dirty="0" smtClean="0">
              <a:solidFill>
                <a:schemeClr val="tx1"/>
              </a:solidFill>
              <a:latin typeface="Arial"/>
              <a:cs typeface="Arial"/>
            </a:rPr>
            <a:t>Atmung</a:t>
          </a:r>
        </a:p>
        <a:p>
          <a:r>
            <a:rPr lang="de-DE" sz="2000" dirty="0" smtClean="0">
              <a:solidFill>
                <a:schemeClr val="tx1"/>
              </a:solidFill>
            </a:rPr>
            <a:t> (</a:t>
          </a:r>
          <a:r>
            <a:rPr lang="de-DE" sz="2000" dirty="0" err="1" smtClean="0">
              <a:solidFill>
                <a:schemeClr val="tx1"/>
              </a:solidFill>
            </a:rPr>
            <a:t>costal</a:t>
          </a:r>
          <a:r>
            <a:rPr lang="de-DE" sz="2000" dirty="0" smtClean="0">
              <a:solidFill>
                <a:schemeClr val="tx1"/>
              </a:solidFill>
            </a:rPr>
            <a:t>)</a:t>
          </a:r>
          <a:endParaRPr lang="de-DE" sz="2000" dirty="0">
            <a:solidFill>
              <a:schemeClr val="tx1"/>
            </a:solidFill>
          </a:endParaRPr>
        </a:p>
      </dgm:t>
    </dgm:pt>
    <dgm:pt modelId="{F28A8772-3084-EF4D-8128-DB4BAA5F7238}" type="parTrans" cxnId="{8A4ECE90-E26C-DC41-B976-92F5DD76FCCF}">
      <dgm:prSet/>
      <dgm:spPr/>
      <dgm:t>
        <a:bodyPr/>
        <a:lstStyle/>
        <a:p>
          <a:endParaRPr lang="de-DE"/>
        </a:p>
      </dgm:t>
    </dgm:pt>
    <dgm:pt modelId="{16F1728D-823C-1647-A879-BCD5418AED6C}" type="sibTrans" cxnId="{8A4ECE90-E26C-DC41-B976-92F5DD76FCCF}">
      <dgm:prSet/>
      <dgm:spPr/>
      <dgm:t>
        <a:bodyPr/>
        <a:lstStyle/>
        <a:p>
          <a:endParaRPr lang="de-DE"/>
        </a:p>
      </dgm:t>
    </dgm:pt>
    <dgm:pt modelId="{342B8177-C54A-6348-BB1F-A24E89059609}">
      <dgm:prSet phldrT="[Text]" custT="1"/>
      <dgm:spPr>
        <a:solidFill>
          <a:schemeClr val="bg2"/>
        </a:solidFill>
      </dgm:spPr>
      <dgm:t>
        <a:bodyPr/>
        <a:lstStyle/>
        <a:p>
          <a:r>
            <a:rPr lang="de-DE" sz="1800" dirty="0" smtClean="0">
              <a:solidFill>
                <a:srgbClr val="000000"/>
              </a:solidFill>
              <a:latin typeface="Arial"/>
              <a:cs typeface="Arial"/>
            </a:rPr>
            <a:t>Ausrichtung</a:t>
          </a:r>
          <a:endParaRPr lang="de-DE" sz="1800" dirty="0">
            <a:solidFill>
              <a:srgbClr val="000000"/>
            </a:solidFill>
            <a:latin typeface="Arial"/>
            <a:cs typeface="Arial"/>
          </a:endParaRPr>
        </a:p>
      </dgm:t>
    </dgm:pt>
    <dgm:pt modelId="{2294894E-C18A-8340-AB55-2570C25C1D01}" type="parTrans" cxnId="{3C99EDD3-71F5-7543-87C7-AF30C24A0127}">
      <dgm:prSet/>
      <dgm:spPr/>
      <dgm:t>
        <a:bodyPr/>
        <a:lstStyle/>
        <a:p>
          <a:endParaRPr lang="de-DE"/>
        </a:p>
      </dgm:t>
    </dgm:pt>
    <dgm:pt modelId="{CDC0E505-D176-8F45-8345-94FC0D67E32D}" type="sibTrans" cxnId="{3C99EDD3-71F5-7543-87C7-AF30C24A0127}">
      <dgm:prSet/>
      <dgm:spPr/>
      <dgm:t>
        <a:bodyPr/>
        <a:lstStyle/>
        <a:p>
          <a:endParaRPr lang="de-DE"/>
        </a:p>
      </dgm:t>
    </dgm:pt>
    <dgm:pt modelId="{94E250CE-FD0E-B249-8B89-EAEB67696DF2}">
      <dgm:prSet phldrT="[Text]" custT="1"/>
      <dgm:spPr>
        <a:solidFill>
          <a:schemeClr val="bg2"/>
        </a:solidFill>
      </dgm:spPr>
      <dgm:t>
        <a:bodyPr/>
        <a:lstStyle/>
        <a:p>
          <a:r>
            <a:rPr lang="de-DE" sz="1800" dirty="0" smtClean="0">
              <a:solidFill>
                <a:srgbClr val="000000"/>
              </a:solidFill>
              <a:latin typeface="Arial"/>
              <a:cs typeface="Arial"/>
            </a:rPr>
            <a:t>Bewegungs- </a:t>
          </a:r>
          <a:r>
            <a:rPr lang="de-DE" sz="1800" dirty="0" err="1" smtClean="0">
              <a:solidFill>
                <a:srgbClr val="000000"/>
              </a:solidFill>
              <a:latin typeface="Arial"/>
              <a:cs typeface="Arial"/>
            </a:rPr>
            <a:t>fluss</a:t>
          </a:r>
          <a:endParaRPr lang="de-DE" sz="1800" dirty="0">
            <a:solidFill>
              <a:srgbClr val="000000"/>
            </a:solidFill>
            <a:latin typeface="Arial"/>
            <a:cs typeface="Arial"/>
          </a:endParaRPr>
        </a:p>
      </dgm:t>
    </dgm:pt>
    <dgm:pt modelId="{69C72BC7-79FB-034F-A979-9EAC5A7A0855}" type="parTrans" cxnId="{1BE86B29-BB00-AA43-8B76-4721939FF8A7}">
      <dgm:prSet/>
      <dgm:spPr/>
      <dgm:t>
        <a:bodyPr/>
        <a:lstStyle/>
        <a:p>
          <a:endParaRPr lang="de-DE"/>
        </a:p>
      </dgm:t>
    </dgm:pt>
    <dgm:pt modelId="{577B0E56-1408-2741-AD7E-93BD7E01A560}" type="sibTrans" cxnId="{1BE86B29-BB00-AA43-8B76-4721939FF8A7}">
      <dgm:prSet/>
      <dgm:spPr/>
      <dgm:t>
        <a:bodyPr/>
        <a:lstStyle/>
        <a:p>
          <a:endParaRPr lang="de-DE"/>
        </a:p>
      </dgm:t>
    </dgm:pt>
    <dgm:pt modelId="{41C125FA-94E5-1E49-9CA1-4696B8B00AD4}">
      <dgm:prSet phldrT="[Text]" custT="1"/>
      <dgm:spPr>
        <a:solidFill>
          <a:schemeClr val="bg2"/>
        </a:solidFill>
      </dgm:spPr>
      <dgm:t>
        <a:bodyPr/>
        <a:lstStyle/>
        <a:p>
          <a:r>
            <a:rPr lang="de-DE" sz="2000" dirty="0" smtClean="0">
              <a:solidFill>
                <a:srgbClr val="000000"/>
              </a:solidFill>
              <a:latin typeface="Arial"/>
              <a:cs typeface="Arial"/>
            </a:rPr>
            <a:t>Zentrierung</a:t>
          </a:r>
          <a:endParaRPr lang="de-DE" sz="2000" dirty="0">
            <a:solidFill>
              <a:srgbClr val="000000"/>
            </a:solidFill>
            <a:latin typeface="Arial"/>
            <a:cs typeface="Arial"/>
          </a:endParaRPr>
        </a:p>
      </dgm:t>
    </dgm:pt>
    <dgm:pt modelId="{FC24DBB7-FD7C-464B-B2E9-E8F4E1E4C126}" type="parTrans" cxnId="{2EC09E35-2A39-1647-A48B-6492B01C4A01}">
      <dgm:prSet/>
      <dgm:spPr/>
      <dgm:t>
        <a:bodyPr/>
        <a:lstStyle/>
        <a:p>
          <a:endParaRPr lang="de-DE"/>
        </a:p>
      </dgm:t>
    </dgm:pt>
    <dgm:pt modelId="{CA495F6D-EA79-3046-B2E4-1EE638D21F8E}" type="sibTrans" cxnId="{2EC09E35-2A39-1647-A48B-6492B01C4A01}">
      <dgm:prSet/>
      <dgm:spPr/>
      <dgm:t>
        <a:bodyPr/>
        <a:lstStyle/>
        <a:p>
          <a:endParaRPr lang="de-DE"/>
        </a:p>
      </dgm:t>
    </dgm:pt>
    <dgm:pt modelId="{8ABC8B47-49B5-1441-B238-AE6F599723C0}">
      <dgm:prSet custT="1"/>
      <dgm:spPr>
        <a:solidFill>
          <a:schemeClr val="bg2"/>
        </a:solidFill>
      </dgm:spPr>
      <dgm:t>
        <a:bodyPr/>
        <a:lstStyle/>
        <a:p>
          <a:r>
            <a:rPr lang="de-DE" sz="1800" dirty="0" smtClean="0">
              <a:solidFill>
                <a:srgbClr val="000000"/>
              </a:solidFill>
              <a:latin typeface="Arial"/>
              <a:cs typeface="Arial"/>
            </a:rPr>
            <a:t>Konzentration</a:t>
          </a:r>
          <a:endParaRPr lang="de-DE" sz="1800" dirty="0">
            <a:solidFill>
              <a:srgbClr val="000000"/>
            </a:solidFill>
            <a:latin typeface="Arial"/>
            <a:cs typeface="Arial"/>
          </a:endParaRPr>
        </a:p>
      </dgm:t>
    </dgm:pt>
    <dgm:pt modelId="{DCE9DB5A-7A00-0744-8686-3D246459517F}" type="parTrans" cxnId="{3121CBFC-C474-A44B-B433-417AD6709939}">
      <dgm:prSet/>
      <dgm:spPr/>
      <dgm:t>
        <a:bodyPr/>
        <a:lstStyle/>
        <a:p>
          <a:endParaRPr lang="de-DE"/>
        </a:p>
      </dgm:t>
    </dgm:pt>
    <dgm:pt modelId="{B6F8B253-50C5-2744-91FD-2836E89CBFA2}" type="sibTrans" cxnId="{3121CBFC-C474-A44B-B433-417AD6709939}">
      <dgm:prSet/>
      <dgm:spPr/>
      <dgm:t>
        <a:bodyPr/>
        <a:lstStyle/>
        <a:p>
          <a:endParaRPr lang="de-DE"/>
        </a:p>
      </dgm:t>
    </dgm:pt>
    <dgm:pt modelId="{204DFC03-C28F-724C-8086-66E082099E73}">
      <dgm:prSet custT="1"/>
      <dgm:spPr>
        <a:solidFill>
          <a:schemeClr val="bg2"/>
        </a:solidFill>
      </dgm:spPr>
      <dgm:t>
        <a:bodyPr/>
        <a:lstStyle/>
        <a:p>
          <a:r>
            <a:rPr lang="de-DE" sz="1800" dirty="0" smtClean="0">
              <a:solidFill>
                <a:srgbClr val="000000"/>
              </a:solidFill>
              <a:latin typeface="Arial"/>
              <a:cs typeface="Arial"/>
            </a:rPr>
            <a:t>Entspannung</a:t>
          </a:r>
          <a:endParaRPr lang="de-DE" sz="1800" dirty="0">
            <a:solidFill>
              <a:srgbClr val="000000"/>
            </a:solidFill>
            <a:latin typeface="Arial"/>
            <a:cs typeface="Arial"/>
          </a:endParaRPr>
        </a:p>
      </dgm:t>
    </dgm:pt>
    <dgm:pt modelId="{3C7706BE-8931-2247-B014-B1526EE01580}" type="parTrans" cxnId="{8ACDA143-BC8D-B647-927B-1A873386CE3A}">
      <dgm:prSet/>
      <dgm:spPr/>
      <dgm:t>
        <a:bodyPr/>
        <a:lstStyle/>
        <a:p>
          <a:endParaRPr lang="de-DE"/>
        </a:p>
      </dgm:t>
    </dgm:pt>
    <dgm:pt modelId="{22B24913-9434-B94B-805B-83CAFC55CB53}" type="sibTrans" cxnId="{8ACDA143-BC8D-B647-927B-1A873386CE3A}">
      <dgm:prSet/>
      <dgm:spPr/>
      <dgm:t>
        <a:bodyPr/>
        <a:lstStyle/>
        <a:p>
          <a:endParaRPr lang="de-DE"/>
        </a:p>
      </dgm:t>
    </dgm:pt>
    <dgm:pt modelId="{7DA41E16-6C01-4348-B621-5BD45D7503BA}">
      <dgm:prSet custT="1"/>
      <dgm:spPr>
        <a:solidFill>
          <a:schemeClr val="bg2"/>
        </a:solidFill>
      </dgm:spPr>
      <dgm:t>
        <a:bodyPr/>
        <a:lstStyle/>
        <a:p>
          <a:r>
            <a:rPr lang="de-DE" sz="2000" dirty="0" smtClean="0">
              <a:solidFill>
                <a:srgbClr val="000000"/>
              </a:solidFill>
              <a:latin typeface="Arial"/>
              <a:cs typeface="Arial"/>
            </a:rPr>
            <a:t>Kondition</a:t>
          </a:r>
          <a:endParaRPr lang="de-DE" sz="2000" dirty="0">
            <a:solidFill>
              <a:srgbClr val="000000"/>
            </a:solidFill>
            <a:latin typeface="Arial"/>
            <a:cs typeface="Arial"/>
          </a:endParaRPr>
        </a:p>
      </dgm:t>
    </dgm:pt>
    <dgm:pt modelId="{2ED9EAA2-F967-034A-B1B1-ED536ED3E78E}" type="parTrans" cxnId="{1E1414E4-8E93-C548-9BDF-8BBD6275C81C}">
      <dgm:prSet/>
      <dgm:spPr/>
      <dgm:t>
        <a:bodyPr/>
        <a:lstStyle/>
        <a:p>
          <a:endParaRPr lang="de-DE"/>
        </a:p>
      </dgm:t>
    </dgm:pt>
    <dgm:pt modelId="{A1172F26-558D-8940-9E17-9D7D0A194906}" type="sibTrans" cxnId="{1E1414E4-8E93-C548-9BDF-8BBD6275C81C}">
      <dgm:prSet/>
      <dgm:spPr/>
      <dgm:t>
        <a:bodyPr/>
        <a:lstStyle/>
        <a:p>
          <a:endParaRPr lang="de-DE"/>
        </a:p>
      </dgm:t>
    </dgm:pt>
    <dgm:pt modelId="{EDA4B70C-D88A-4E48-9626-1844708BC4C0}">
      <dgm:prSet custT="1"/>
      <dgm:spPr>
        <a:solidFill>
          <a:schemeClr val="bg2"/>
        </a:solidFill>
      </dgm:spPr>
      <dgm:t>
        <a:bodyPr/>
        <a:lstStyle/>
        <a:p>
          <a:r>
            <a:rPr lang="de-DE" sz="1800" dirty="0" smtClean="0">
              <a:solidFill>
                <a:srgbClr val="000000"/>
              </a:solidFill>
              <a:latin typeface="Arial"/>
              <a:cs typeface="Arial"/>
            </a:rPr>
            <a:t>Koordination</a:t>
          </a:r>
          <a:endParaRPr lang="de-DE" sz="1800" dirty="0">
            <a:solidFill>
              <a:srgbClr val="000000"/>
            </a:solidFill>
            <a:latin typeface="Arial"/>
            <a:cs typeface="Arial"/>
          </a:endParaRPr>
        </a:p>
      </dgm:t>
    </dgm:pt>
    <dgm:pt modelId="{12DEBA19-F903-CC49-97FA-E66D93CFF24A}" type="parTrans" cxnId="{587732DC-01CA-CB4B-BDD6-C830ADA18029}">
      <dgm:prSet/>
      <dgm:spPr/>
      <dgm:t>
        <a:bodyPr/>
        <a:lstStyle/>
        <a:p>
          <a:endParaRPr lang="de-DE"/>
        </a:p>
      </dgm:t>
    </dgm:pt>
    <dgm:pt modelId="{4DB33A4F-6C07-974F-8C58-F4BBB64F0820}" type="sibTrans" cxnId="{587732DC-01CA-CB4B-BDD6-C830ADA18029}">
      <dgm:prSet/>
      <dgm:spPr/>
      <dgm:t>
        <a:bodyPr/>
        <a:lstStyle/>
        <a:p>
          <a:endParaRPr lang="de-DE"/>
        </a:p>
      </dgm:t>
    </dgm:pt>
    <dgm:pt modelId="{58C69D18-8FBD-F84B-91D7-1A1F09A1E051}" type="pres">
      <dgm:prSet presAssocID="{6F339157-BE03-AE40-83B7-E8BF9119739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0E86E07-3807-1847-B89E-B612CD3F3F1B}" type="pres">
      <dgm:prSet presAssocID="{A26E567F-4F21-EF43-92D1-2A2F5FD45F29}" presName="centerShape" presStyleLbl="node0" presStyleIdx="0" presStyleCnt="1" custScaleX="162051" custScaleY="144803"/>
      <dgm:spPr/>
      <dgm:t>
        <a:bodyPr/>
        <a:lstStyle/>
        <a:p>
          <a:endParaRPr lang="de-DE"/>
        </a:p>
      </dgm:t>
    </dgm:pt>
    <dgm:pt modelId="{AE9B1674-3FCE-5F4A-95AD-F3AA94C69152}" type="pres">
      <dgm:prSet presAssocID="{F28A8772-3084-EF4D-8128-DB4BAA5F7238}" presName="Name9" presStyleLbl="parChTrans1D2" presStyleIdx="0" presStyleCnt="8"/>
      <dgm:spPr/>
      <dgm:t>
        <a:bodyPr/>
        <a:lstStyle/>
        <a:p>
          <a:endParaRPr lang="de-DE"/>
        </a:p>
      </dgm:t>
    </dgm:pt>
    <dgm:pt modelId="{09509A15-93BE-1C49-8B81-69556CB8A4B4}" type="pres">
      <dgm:prSet presAssocID="{F28A8772-3084-EF4D-8128-DB4BAA5F7238}" presName="connTx" presStyleLbl="parChTrans1D2" presStyleIdx="0" presStyleCnt="8"/>
      <dgm:spPr/>
      <dgm:t>
        <a:bodyPr/>
        <a:lstStyle/>
        <a:p>
          <a:endParaRPr lang="de-DE"/>
        </a:p>
      </dgm:t>
    </dgm:pt>
    <dgm:pt modelId="{9338BBED-26EA-014A-A9B3-E71509BBEAB6}" type="pres">
      <dgm:prSet presAssocID="{CE50EAB5-0B10-1243-8D04-22FFE4FA3AD8}" presName="node" presStyleLbl="node1" presStyleIdx="0" presStyleCnt="8" custScaleX="199505" custScaleY="10566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F1F7D2-332B-6241-B5B8-AAF07660BB94}" type="pres">
      <dgm:prSet presAssocID="{2294894E-C18A-8340-AB55-2570C25C1D01}" presName="Name9" presStyleLbl="parChTrans1D2" presStyleIdx="1" presStyleCnt="8"/>
      <dgm:spPr/>
      <dgm:t>
        <a:bodyPr/>
        <a:lstStyle/>
        <a:p>
          <a:endParaRPr lang="de-DE"/>
        </a:p>
      </dgm:t>
    </dgm:pt>
    <dgm:pt modelId="{CF4F6A7A-F845-D445-B44B-7359C89C1FED}" type="pres">
      <dgm:prSet presAssocID="{2294894E-C18A-8340-AB55-2570C25C1D01}" presName="connTx" presStyleLbl="parChTrans1D2" presStyleIdx="1" presStyleCnt="8"/>
      <dgm:spPr/>
      <dgm:t>
        <a:bodyPr/>
        <a:lstStyle/>
        <a:p>
          <a:endParaRPr lang="de-DE"/>
        </a:p>
      </dgm:t>
    </dgm:pt>
    <dgm:pt modelId="{05BACBE7-EDBB-7445-8B5D-A4A9B713A6D5}" type="pres">
      <dgm:prSet presAssocID="{342B8177-C54A-6348-BB1F-A24E89059609}" presName="node" presStyleLbl="node1" presStyleIdx="1" presStyleCnt="8" custScaleX="148443" custScaleY="13840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56F7BB0-7D15-EE4F-85C1-77E26759C02F}" type="pres">
      <dgm:prSet presAssocID="{DCE9DB5A-7A00-0744-8686-3D246459517F}" presName="Name9" presStyleLbl="parChTrans1D2" presStyleIdx="2" presStyleCnt="8"/>
      <dgm:spPr/>
      <dgm:t>
        <a:bodyPr/>
        <a:lstStyle/>
        <a:p>
          <a:endParaRPr lang="de-DE"/>
        </a:p>
      </dgm:t>
    </dgm:pt>
    <dgm:pt modelId="{D11320CB-7BCE-0A46-9B5C-DF54F3624AB0}" type="pres">
      <dgm:prSet presAssocID="{DCE9DB5A-7A00-0744-8686-3D246459517F}" presName="connTx" presStyleLbl="parChTrans1D2" presStyleIdx="2" presStyleCnt="8"/>
      <dgm:spPr/>
      <dgm:t>
        <a:bodyPr/>
        <a:lstStyle/>
        <a:p>
          <a:endParaRPr lang="de-DE"/>
        </a:p>
      </dgm:t>
    </dgm:pt>
    <dgm:pt modelId="{ADD2569C-F89D-F849-8A16-1ED3D9366FFF}" type="pres">
      <dgm:prSet presAssocID="{8ABC8B47-49B5-1441-B238-AE6F599723C0}" presName="node" presStyleLbl="node1" presStyleIdx="2" presStyleCnt="8" custScaleX="173688" custScaleY="16012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1F39A9C-FDF2-9845-A000-4465BC1497F1}" type="pres">
      <dgm:prSet presAssocID="{12DEBA19-F903-CC49-97FA-E66D93CFF24A}" presName="Name9" presStyleLbl="parChTrans1D2" presStyleIdx="3" presStyleCnt="8"/>
      <dgm:spPr/>
      <dgm:t>
        <a:bodyPr/>
        <a:lstStyle/>
        <a:p>
          <a:endParaRPr lang="de-DE"/>
        </a:p>
      </dgm:t>
    </dgm:pt>
    <dgm:pt modelId="{9A92C9B0-56F0-0649-953A-D50C0BFC463D}" type="pres">
      <dgm:prSet presAssocID="{12DEBA19-F903-CC49-97FA-E66D93CFF24A}" presName="connTx" presStyleLbl="parChTrans1D2" presStyleIdx="3" presStyleCnt="8"/>
      <dgm:spPr/>
      <dgm:t>
        <a:bodyPr/>
        <a:lstStyle/>
        <a:p>
          <a:endParaRPr lang="de-DE"/>
        </a:p>
      </dgm:t>
    </dgm:pt>
    <dgm:pt modelId="{57C9D940-A688-514B-AE56-9D7866AE3F11}" type="pres">
      <dgm:prSet presAssocID="{EDA4B70C-D88A-4E48-9626-1844708BC4C0}" presName="node" presStyleLbl="node1" presStyleIdx="3" presStyleCnt="8" custScaleX="158798" custScaleY="1302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2A3B3C-41E2-D747-8487-D56753D87639}" type="pres">
      <dgm:prSet presAssocID="{69C72BC7-79FB-034F-A979-9EAC5A7A0855}" presName="Name9" presStyleLbl="parChTrans1D2" presStyleIdx="4" presStyleCnt="8"/>
      <dgm:spPr/>
      <dgm:t>
        <a:bodyPr/>
        <a:lstStyle/>
        <a:p>
          <a:endParaRPr lang="de-DE"/>
        </a:p>
      </dgm:t>
    </dgm:pt>
    <dgm:pt modelId="{43C70356-2CBD-F141-A229-C0EB807C7EF0}" type="pres">
      <dgm:prSet presAssocID="{69C72BC7-79FB-034F-A979-9EAC5A7A0855}" presName="connTx" presStyleLbl="parChTrans1D2" presStyleIdx="4" presStyleCnt="8"/>
      <dgm:spPr/>
      <dgm:t>
        <a:bodyPr/>
        <a:lstStyle/>
        <a:p>
          <a:endParaRPr lang="de-DE"/>
        </a:p>
      </dgm:t>
    </dgm:pt>
    <dgm:pt modelId="{E47F2B18-69F3-1547-A0BC-215371CFA348}" type="pres">
      <dgm:prSet presAssocID="{94E250CE-FD0E-B249-8B89-EAEB67696DF2}" presName="node" presStyleLbl="node1" presStyleIdx="4" presStyleCnt="8" custScaleX="151696" custScaleY="8314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A597C8B-5775-DD4D-BD94-16DD327BABF6}" type="pres">
      <dgm:prSet presAssocID="{2ED9EAA2-F967-034A-B1B1-ED536ED3E78E}" presName="Name9" presStyleLbl="parChTrans1D2" presStyleIdx="5" presStyleCnt="8"/>
      <dgm:spPr/>
      <dgm:t>
        <a:bodyPr/>
        <a:lstStyle/>
        <a:p>
          <a:endParaRPr lang="de-DE"/>
        </a:p>
      </dgm:t>
    </dgm:pt>
    <dgm:pt modelId="{F9A4F7CB-B0D7-7643-8079-798930B809C9}" type="pres">
      <dgm:prSet presAssocID="{2ED9EAA2-F967-034A-B1B1-ED536ED3E78E}" presName="connTx" presStyleLbl="parChTrans1D2" presStyleIdx="5" presStyleCnt="8"/>
      <dgm:spPr/>
      <dgm:t>
        <a:bodyPr/>
        <a:lstStyle/>
        <a:p>
          <a:endParaRPr lang="de-DE"/>
        </a:p>
      </dgm:t>
    </dgm:pt>
    <dgm:pt modelId="{C8C97A62-D524-2143-85B3-E58963B869F0}" type="pres">
      <dgm:prSet presAssocID="{7DA41E16-6C01-4348-B621-5BD45D7503BA}" presName="node" presStyleLbl="node1" presStyleIdx="5" presStyleCnt="8" custScaleX="159304" custScaleY="1302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64FBB8E-F592-5748-8B69-FED48FBA0AC3}" type="pres">
      <dgm:prSet presAssocID="{FC24DBB7-FD7C-464B-B2E9-E8F4E1E4C126}" presName="Name9" presStyleLbl="parChTrans1D2" presStyleIdx="6" presStyleCnt="8"/>
      <dgm:spPr/>
      <dgm:t>
        <a:bodyPr/>
        <a:lstStyle/>
        <a:p>
          <a:endParaRPr lang="de-DE"/>
        </a:p>
      </dgm:t>
    </dgm:pt>
    <dgm:pt modelId="{D15C38E0-B428-4747-8884-6D90EB0FF302}" type="pres">
      <dgm:prSet presAssocID="{FC24DBB7-FD7C-464B-B2E9-E8F4E1E4C126}" presName="connTx" presStyleLbl="parChTrans1D2" presStyleIdx="6" presStyleCnt="8"/>
      <dgm:spPr/>
      <dgm:t>
        <a:bodyPr/>
        <a:lstStyle/>
        <a:p>
          <a:endParaRPr lang="de-DE"/>
        </a:p>
      </dgm:t>
    </dgm:pt>
    <dgm:pt modelId="{197BE4F3-B072-5641-8929-5FEC9AFD32B6}" type="pres">
      <dgm:prSet presAssocID="{41C125FA-94E5-1E49-9CA1-4696B8B00AD4}" presName="node" presStyleLbl="node1" presStyleIdx="6" presStyleCnt="8" custScaleX="161709" custScaleY="13590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5149106-A946-6A47-803C-2BBBD8AAA4CA}" type="pres">
      <dgm:prSet presAssocID="{3C7706BE-8931-2247-B014-B1526EE01580}" presName="Name9" presStyleLbl="parChTrans1D2" presStyleIdx="7" presStyleCnt="8"/>
      <dgm:spPr/>
      <dgm:t>
        <a:bodyPr/>
        <a:lstStyle/>
        <a:p>
          <a:endParaRPr lang="de-DE"/>
        </a:p>
      </dgm:t>
    </dgm:pt>
    <dgm:pt modelId="{75CA7C1E-44F7-C04B-9D16-DAC07D8D8CED}" type="pres">
      <dgm:prSet presAssocID="{3C7706BE-8931-2247-B014-B1526EE01580}" presName="connTx" presStyleLbl="parChTrans1D2" presStyleIdx="7" presStyleCnt="8"/>
      <dgm:spPr/>
      <dgm:t>
        <a:bodyPr/>
        <a:lstStyle/>
        <a:p>
          <a:endParaRPr lang="de-DE"/>
        </a:p>
      </dgm:t>
    </dgm:pt>
    <dgm:pt modelId="{39C41859-D1EB-E948-8D63-3191B4529269}" type="pres">
      <dgm:prSet presAssocID="{204DFC03-C28F-724C-8086-66E082099E73}" presName="node" presStyleLbl="node1" presStyleIdx="7" presStyleCnt="8" custScaleX="159304" custScaleY="144308" custRadScaleRad="98922" custRadScaleInc="-278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E1414E4-8E93-C548-9BDF-8BBD6275C81C}" srcId="{A26E567F-4F21-EF43-92D1-2A2F5FD45F29}" destId="{7DA41E16-6C01-4348-B621-5BD45D7503BA}" srcOrd="5" destOrd="0" parTransId="{2ED9EAA2-F967-034A-B1B1-ED536ED3E78E}" sibTransId="{A1172F26-558D-8940-9E17-9D7D0A194906}"/>
    <dgm:cxn modelId="{1960073C-D49C-4407-8CB1-1949BA82E652}" type="presOf" srcId="{8ABC8B47-49B5-1441-B238-AE6F599723C0}" destId="{ADD2569C-F89D-F849-8A16-1ED3D9366FFF}" srcOrd="0" destOrd="0" presId="urn:microsoft.com/office/officeart/2005/8/layout/radial1"/>
    <dgm:cxn modelId="{E9BAA536-CD90-47FC-B1E7-C8B58025AAA5}" type="presOf" srcId="{94E250CE-FD0E-B249-8B89-EAEB67696DF2}" destId="{E47F2B18-69F3-1547-A0BC-215371CFA348}" srcOrd="0" destOrd="0" presId="urn:microsoft.com/office/officeart/2005/8/layout/radial1"/>
    <dgm:cxn modelId="{24850850-EACF-4D13-9E84-6FEF2C16FD8D}" type="presOf" srcId="{41C125FA-94E5-1E49-9CA1-4696B8B00AD4}" destId="{197BE4F3-B072-5641-8929-5FEC9AFD32B6}" srcOrd="0" destOrd="0" presId="urn:microsoft.com/office/officeart/2005/8/layout/radial1"/>
    <dgm:cxn modelId="{0ACC6AF9-580F-47FE-87A4-E3C62EDEF4B5}" type="presOf" srcId="{A26E567F-4F21-EF43-92D1-2A2F5FD45F29}" destId="{F0E86E07-3807-1847-B89E-B612CD3F3F1B}" srcOrd="0" destOrd="0" presId="urn:microsoft.com/office/officeart/2005/8/layout/radial1"/>
    <dgm:cxn modelId="{AED0EEF1-F697-4A69-8107-7AEFF9CE62E9}" type="presOf" srcId="{2294894E-C18A-8340-AB55-2570C25C1D01}" destId="{CF4F6A7A-F845-D445-B44B-7359C89C1FED}" srcOrd="1" destOrd="0" presId="urn:microsoft.com/office/officeart/2005/8/layout/radial1"/>
    <dgm:cxn modelId="{CBDD7EDD-F645-46A6-8ED6-EB75392821D7}" type="presOf" srcId="{FC24DBB7-FD7C-464B-B2E9-E8F4E1E4C126}" destId="{D15C38E0-B428-4747-8884-6D90EB0FF302}" srcOrd="1" destOrd="0" presId="urn:microsoft.com/office/officeart/2005/8/layout/radial1"/>
    <dgm:cxn modelId="{36E235EC-63F2-472D-A099-4FC1964A4271}" type="presOf" srcId="{DCE9DB5A-7A00-0744-8686-3D246459517F}" destId="{F56F7BB0-7D15-EE4F-85C1-77E26759C02F}" srcOrd="0" destOrd="0" presId="urn:microsoft.com/office/officeart/2005/8/layout/radial1"/>
    <dgm:cxn modelId="{C4C775F4-BC19-4EC7-BD79-2471AD6A5C9D}" type="presOf" srcId="{12DEBA19-F903-CC49-97FA-E66D93CFF24A}" destId="{9A92C9B0-56F0-0649-953A-D50C0BFC463D}" srcOrd="1" destOrd="0" presId="urn:microsoft.com/office/officeart/2005/8/layout/radial1"/>
    <dgm:cxn modelId="{8619C045-9381-41C4-A1FA-DB089986BC52}" type="presOf" srcId="{CE50EAB5-0B10-1243-8D04-22FFE4FA3AD8}" destId="{9338BBED-26EA-014A-A9B3-E71509BBEAB6}" srcOrd="0" destOrd="0" presId="urn:microsoft.com/office/officeart/2005/8/layout/radial1"/>
    <dgm:cxn modelId="{9EE6B483-5705-4016-AC1B-8765A6E03522}" type="presOf" srcId="{2ED9EAA2-F967-034A-B1B1-ED536ED3E78E}" destId="{F9A4F7CB-B0D7-7643-8079-798930B809C9}" srcOrd="1" destOrd="0" presId="urn:microsoft.com/office/officeart/2005/8/layout/radial1"/>
    <dgm:cxn modelId="{B52C146D-B230-4932-B0DD-76F762A9D44B}" type="presOf" srcId="{69C72BC7-79FB-034F-A979-9EAC5A7A0855}" destId="{43C70356-2CBD-F141-A229-C0EB807C7EF0}" srcOrd="1" destOrd="0" presId="urn:microsoft.com/office/officeart/2005/8/layout/radial1"/>
    <dgm:cxn modelId="{471FEE16-F0FA-43A9-B94D-8DDEDD516860}" type="presOf" srcId="{F28A8772-3084-EF4D-8128-DB4BAA5F7238}" destId="{09509A15-93BE-1C49-8B81-69556CB8A4B4}" srcOrd="1" destOrd="0" presId="urn:microsoft.com/office/officeart/2005/8/layout/radial1"/>
    <dgm:cxn modelId="{EA8BA5F9-5899-41AF-B17B-ABD6689797D0}" type="presOf" srcId="{342B8177-C54A-6348-BB1F-A24E89059609}" destId="{05BACBE7-EDBB-7445-8B5D-A4A9B713A6D5}" srcOrd="0" destOrd="0" presId="urn:microsoft.com/office/officeart/2005/8/layout/radial1"/>
    <dgm:cxn modelId="{8ACDA143-BC8D-B647-927B-1A873386CE3A}" srcId="{A26E567F-4F21-EF43-92D1-2A2F5FD45F29}" destId="{204DFC03-C28F-724C-8086-66E082099E73}" srcOrd="7" destOrd="0" parTransId="{3C7706BE-8931-2247-B014-B1526EE01580}" sibTransId="{22B24913-9434-B94B-805B-83CAFC55CB53}"/>
    <dgm:cxn modelId="{7D57047B-7E0E-46C0-A9B1-00290C5F0B15}" type="presOf" srcId="{204DFC03-C28F-724C-8086-66E082099E73}" destId="{39C41859-D1EB-E948-8D63-3191B4529269}" srcOrd="0" destOrd="0" presId="urn:microsoft.com/office/officeart/2005/8/layout/radial1"/>
    <dgm:cxn modelId="{2EC09E35-2A39-1647-A48B-6492B01C4A01}" srcId="{A26E567F-4F21-EF43-92D1-2A2F5FD45F29}" destId="{41C125FA-94E5-1E49-9CA1-4696B8B00AD4}" srcOrd="6" destOrd="0" parTransId="{FC24DBB7-FD7C-464B-B2E9-E8F4E1E4C126}" sibTransId="{CA495F6D-EA79-3046-B2E4-1EE638D21F8E}"/>
    <dgm:cxn modelId="{DFB65171-A9B6-4AF2-B5A3-99B0FB7E8473}" type="presOf" srcId="{3C7706BE-8931-2247-B014-B1526EE01580}" destId="{75CA7C1E-44F7-C04B-9D16-DAC07D8D8CED}" srcOrd="1" destOrd="0" presId="urn:microsoft.com/office/officeart/2005/8/layout/radial1"/>
    <dgm:cxn modelId="{7A55B30F-7204-486F-ACA5-DA7507D1E50B}" type="presOf" srcId="{FC24DBB7-FD7C-464B-B2E9-E8F4E1E4C126}" destId="{364FBB8E-F592-5748-8B69-FED48FBA0AC3}" srcOrd="0" destOrd="0" presId="urn:microsoft.com/office/officeart/2005/8/layout/radial1"/>
    <dgm:cxn modelId="{3A5F7EC9-77F3-4319-A150-EE4023992782}" type="presOf" srcId="{7DA41E16-6C01-4348-B621-5BD45D7503BA}" destId="{C8C97A62-D524-2143-85B3-E58963B869F0}" srcOrd="0" destOrd="0" presId="urn:microsoft.com/office/officeart/2005/8/layout/radial1"/>
    <dgm:cxn modelId="{2C9F75E6-D508-499A-ACEA-F068430A6A42}" type="presOf" srcId="{69C72BC7-79FB-034F-A979-9EAC5A7A0855}" destId="{8C2A3B3C-41E2-D747-8487-D56753D87639}" srcOrd="0" destOrd="0" presId="urn:microsoft.com/office/officeart/2005/8/layout/radial1"/>
    <dgm:cxn modelId="{587732DC-01CA-CB4B-BDD6-C830ADA18029}" srcId="{A26E567F-4F21-EF43-92D1-2A2F5FD45F29}" destId="{EDA4B70C-D88A-4E48-9626-1844708BC4C0}" srcOrd="3" destOrd="0" parTransId="{12DEBA19-F903-CC49-97FA-E66D93CFF24A}" sibTransId="{4DB33A4F-6C07-974F-8C58-F4BBB64F0820}"/>
    <dgm:cxn modelId="{86954312-9E2F-412B-9E8E-57A07418F437}" type="presOf" srcId="{6F339157-BE03-AE40-83B7-E8BF91197390}" destId="{58C69D18-8FBD-F84B-91D7-1A1F09A1E051}" srcOrd="0" destOrd="0" presId="urn:microsoft.com/office/officeart/2005/8/layout/radial1"/>
    <dgm:cxn modelId="{F21C166C-35DF-4109-B002-6A5C445C6E14}" type="presOf" srcId="{F28A8772-3084-EF4D-8128-DB4BAA5F7238}" destId="{AE9B1674-3FCE-5F4A-95AD-F3AA94C69152}" srcOrd="0" destOrd="0" presId="urn:microsoft.com/office/officeart/2005/8/layout/radial1"/>
    <dgm:cxn modelId="{8639F569-BF61-4DAF-BE1E-895BC4A64A38}" type="presOf" srcId="{2ED9EAA2-F967-034A-B1B1-ED536ED3E78E}" destId="{CA597C8B-5775-DD4D-BD94-16DD327BABF6}" srcOrd="0" destOrd="0" presId="urn:microsoft.com/office/officeart/2005/8/layout/radial1"/>
    <dgm:cxn modelId="{3C99EDD3-71F5-7543-87C7-AF30C24A0127}" srcId="{A26E567F-4F21-EF43-92D1-2A2F5FD45F29}" destId="{342B8177-C54A-6348-BB1F-A24E89059609}" srcOrd="1" destOrd="0" parTransId="{2294894E-C18A-8340-AB55-2570C25C1D01}" sibTransId="{CDC0E505-D176-8F45-8345-94FC0D67E32D}"/>
    <dgm:cxn modelId="{ED5EB9FB-C7A7-439D-9BA4-5E227C8307E8}" type="presOf" srcId="{DCE9DB5A-7A00-0744-8686-3D246459517F}" destId="{D11320CB-7BCE-0A46-9B5C-DF54F3624AB0}" srcOrd="1" destOrd="0" presId="urn:microsoft.com/office/officeart/2005/8/layout/radial1"/>
    <dgm:cxn modelId="{F6C985B8-4291-45C8-A103-AE13FF41F598}" type="presOf" srcId="{2294894E-C18A-8340-AB55-2570C25C1D01}" destId="{6DF1F7D2-332B-6241-B5B8-AAF07660BB94}" srcOrd="0" destOrd="0" presId="urn:microsoft.com/office/officeart/2005/8/layout/radial1"/>
    <dgm:cxn modelId="{1BE86B29-BB00-AA43-8B76-4721939FF8A7}" srcId="{A26E567F-4F21-EF43-92D1-2A2F5FD45F29}" destId="{94E250CE-FD0E-B249-8B89-EAEB67696DF2}" srcOrd="4" destOrd="0" parTransId="{69C72BC7-79FB-034F-A979-9EAC5A7A0855}" sibTransId="{577B0E56-1408-2741-AD7E-93BD7E01A560}"/>
    <dgm:cxn modelId="{3121CBFC-C474-A44B-B433-417AD6709939}" srcId="{A26E567F-4F21-EF43-92D1-2A2F5FD45F29}" destId="{8ABC8B47-49B5-1441-B238-AE6F599723C0}" srcOrd="2" destOrd="0" parTransId="{DCE9DB5A-7A00-0744-8686-3D246459517F}" sibTransId="{B6F8B253-50C5-2744-91FD-2836E89CBFA2}"/>
    <dgm:cxn modelId="{71C20FCF-1B36-4B2E-981C-6E634F434492}" type="presOf" srcId="{EDA4B70C-D88A-4E48-9626-1844708BC4C0}" destId="{57C9D940-A688-514B-AE56-9D7866AE3F11}" srcOrd="0" destOrd="0" presId="urn:microsoft.com/office/officeart/2005/8/layout/radial1"/>
    <dgm:cxn modelId="{63A8E5D3-4299-4E6C-BADE-A75B97159981}" type="presOf" srcId="{12DEBA19-F903-CC49-97FA-E66D93CFF24A}" destId="{E1F39A9C-FDF2-9845-A000-4465BC1497F1}" srcOrd="0" destOrd="0" presId="urn:microsoft.com/office/officeart/2005/8/layout/radial1"/>
    <dgm:cxn modelId="{BFA3A25F-74D9-F04E-8EA0-9468F6E8F358}" srcId="{6F339157-BE03-AE40-83B7-E8BF91197390}" destId="{A26E567F-4F21-EF43-92D1-2A2F5FD45F29}" srcOrd="0" destOrd="0" parTransId="{DEF78AB3-0E8E-1747-92CC-2A5144540672}" sibTransId="{7B88C06C-08F6-0742-98F7-C6C269208DA1}"/>
    <dgm:cxn modelId="{8A4ECE90-E26C-DC41-B976-92F5DD76FCCF}" srcId="{A26E567F-4F21-EF43-92D1-2A2F5FD45F29}" destId="{CE50EAB5-0B10-1243-8D04-22FFE4FA3AD8}" srcOrd="0" destOrd="0" parTransId="{F28A8772-3084-EF4D-8128-DB4BAA5F7238}" sibTransId="{16F1728D-823C-1647-A879-BCD5418AED6C}"/>
    <dgm:cxn modelId="{77D0A6E9-0331-40D8-B886-28AE39D4F372}" type="presOf" srcId="{3C7706BE-8931-2247-B014-B1526EE01580}" destId="{A5149106-A946-6A47-803C-2BBBD8AAA4CA}" srcOrd="0" destOrd="0" presId="urn:microsoft.com/office/officeart/2005/8/layout/radial1"/>
    <dgm:cxn modelId="{1E950668-3DD4-40B9-BB43-A776084D1680}" type="presParOf" srcId="{58C69D18-8FBD-F84B-91D7-1A1F09A1E051}" destId="{F0E86E07-3807-1847-B89E-B612CD3F3F1B}" srcOrd="0" destOrd="0" presId="urn:microsoft.com/office/officeart/2005/8/layout/radial1"/>
    <dgm:cxn modelId="{BE76F8B1-7C0A-45EF-BE8B-580E0515A5AF}" type="presParOf" srcId="{58C69D18-8FBD-F84B-91D7-1A1F09A1E051}" destId="{AE9B1674-3FCE-5F4A-95AD-F3AA94C69152}" srcOrd="1" destOrd="0" presId="urn:microsoft.com/office/officeart/2005/8/layout/radial1"/>
    <dgm:cxn modelId="{9FB432CB-5E6F-474E-B88C-2A72D4B5D006}" type="presParOf" srcId="{AE9B1674-3FCE-5F4A-95AD-F3AA94C69152}" destId="{09509A15-93BE-1C49-8B81-69556CB8A4B4}" srcOrd="0" destOrd="0" presId="urn:microsoft.com/office/officeart/2005/8/layout/radial1"/>
    <dgm:cxn modelId="{5924B456-3F36-4450-9ACC-0D6ED5561A71}" type="presParOf" srcId="{58C69D18-8FBD-F84B-91D7-1A1F09A1E051}" destId="{9338BBED-26EA-014A-A9B3-E71509BBEAB6}" srcOrd="2" destOrd="0" presId="urn:microsoft.com/office/officeart/2005/8/layout/radial1"/>
    <dgm:cxn modelId="{CB63B957-A54F-45EC-B2F8-84692CE00DD2}" type="presParOf" srcId="{58C69D18-8FBD-F84B-91D7-1A1F09A1E051}" destId="{6DF1F7D2-332B-6241-B5B8-AAF07660BB94}" srcOrd="3" destOrd="0" presId="urn:microsoft.com/office/officeart/2005/8/layout/radial1"/>
    <dgm:cxn modelId="{09814170-AD48-4423-B22D-66F70B6D4661}" type="presParOf" srcId="{6DF1F7D2-332B-6241-B5B8-AAF07660BB94}" destId="{CF4F6A7A-F845-D445-B44B-7359C89C1FED}" srcOrd="0" destOrd="0" presId="urn:microsoft.com/office/officeart/2005/8/layout/radial1"/>
    <dgm:cxn modelId="{6ADA2860-B7A9-4973-BDCA-2F6D661EA62B}" type="presParOf" srcId="{58C69D18-8FBD-F84B-91D7-1A1F09A1E051}" destId="{05BACBE7-EDBB-7445-8B5D-A4A9B713A6D5}" srcOrd="4" destOrd="0" presId="urn:microsoft.com/office/officeart/2005/8/layout/radial1"/>
    <dgm:cxn modelId="{0DD7732E-4B2F-4AFA-BE6E-2C47383FE725}" type="presParOf" srcId="{58C69D18-8FBD-F84B-91D7-1A1F09A1E051}" destId="{F56F7BB0-7D15-EE4F-85C1-77E26759C02F}" srcOrd="5" destOrd="0" presId="urn:microsoft.com/office/officeart/2005/8/layout/radial1"/>
    <dgm:cxn modelId="{51761957-7124-4BBB-963A-ED438936C8C9}" type="presParOf" srcId="{F56F7BB0-7D15-EE4F-85C1-77E26759C02F}" destId="{D11320CB-7BCE-0A46-9B5C-DF54F3624AB0}" srcOrd="0" destOrd="0" presId="urn:microsoft.com/office/officeart/2005/8/layout/radial1"/>
    <dgm:cxn modelId="{EC98F347-065D-43C9-B45D-050825B1E49A}" type="presParOf" srcId="{58C69D18-8FBD-F84B-91D7-1A1F09A1E051}" destId="{ADD2569C-F89D-F849-8A16-1ED3D9366FFF}" srcOrd="6" destOrd="0" presId="urn:microsoft.com/office/officeart/2005/8/layout/radial1"/>
    <dgm:cxn modelId="{78B5D114-176F-4161-BD40-217572375FCE}" type="presParOf" srcId="{58C69D18-8FBD-F84B-91D7-1A1F09A1E051}" destId="{E1F39A9C-FDF2-9845-A000-4465BC1497F1}" srcOrd="7" destOrd="0" presId="urn:microsoft.com/office/officeart/2005/8/layout/radial1"/>
    <dgm:cxn modelId="{70817E76-D827-40ED-86E8-CD534336956E}" type="presParOf" srcId="{E1F39A9C-FDF2-9845-A000-4465BC1497F1}" destId="{9A92C9B0-56F0-0649-953A-D50C0BFC463D}" srcOrd="0" destOrd="0" presId="urn:microsoft.com/office/officeart/2005/8/layout/radial1"/>
    <dgm:cxn modelId="{97DEA6AC-FC50-4914-8037-9717D7A70E0F}" type="presParOf" srcId="{58C69D18-8FBD-F84B-91D7-1A1F09A1E051}" destId="{57C9D940-A688-514B-AE56-9D7866AE3F11}" srcOrd="8" destOrd="0" presId="urn:microsoft.com/office/officeart/2005/8/layout/radial1"/>
    <dgm:cxn modelId="{B8A0D439-DFB0-487B-BF3B-DCEFA6214E1C}" type="presParOf" srcId="{58C69D18-8FBD-F84B-91D7-1A1F09A1E051}" destId="{8C2A3B3C-41E2-D747-8487-D56753D87639}" srcOrd="9" destOrd="0" presId="urn:microsoft.com/office/officeart/2005/8/layout/radial1"/>
    <dgm:cxn modelId="{B4DF2075-646F-4113-9A63-A03B1997865D}" type="presParOf" srcId="{8C2A3B3C-41E2-D747-8487-D56753D87639}" destId="{43C70356-2CBD-F141-A229-C0EB807C7EF0}" srcOrd="0" destOrd="0" presId="urn:microsoft.com/office/officeart/2005/8/layout/radial1"/>
    <dgm:cxn modelId="{46E9FA75-8F83-442A-9A87-4C80FF0D14C3}" type="presParOf" srcId="{58C69D18-8FBD-F84B-91D7-1A1F09A1E051}" destId="{E47F2B18-69F3-1547-A0BC-215371CFA348}" srcOrd="10" destOrd="0" presId="urn:microsoft.com/office/officeart/2005/8/layout/radial1"/>
    <dgm:cxn modelId="{68F008A8-967C-48CC-9DFE-A6503CEBE718}" type="presParOf" srcId="{58C69D18-8FBD-F84B-91D7-1A1F09A1E051}" destId="{CA597C8B-5775-DD4D-BD94-16DD327BABF6}" srcOrd="11" destOrd="0" presId="urn:microsoft.com/office/officeart/2005/8/layout/radial1"/>
    <dgm:cxn modelId="{31FEF28D-CD86-47D5-93E2-B239EC4E63F2}" type="presParOf" srcId="{CA597C8B-5775-DD4D-BD94-16DD327BABF6}" destId="{F9A4F7CB-B0D7-7643-8079-798930B809C9}" srcOrd="0" destOrd="0" presId="urn:microsoft.com/office/officeart/2005/8/layout/radial1"/>
    <dgm:cxn modelId="{1179F0AB-F7AC-408D-B657-2ADDF53A70FC}" type="presParOf" srcId="{58C69D18-8FBD-F84B-91D7-1A1F09A1E051}" destId="{C8C97A62-D524-2143-85B3-E58963B869F0}" srcOrd="12" destOrd="0" presId="urn:microsoft.com/office/officeart/2005/8/layout/radial1"/>
    <dgm:cxn modelId="{73FB1194-AE00-43EA-925D-718D2DB0206E}" type="presParOf" srcId="{58C69D18-8FBD-F84B-91D7-1A1F09A1E051}" destId="{364FBB8E-F592-5748-8B69-FED48FBA0AC3}" srcOrd="13" destOrd="0" presId="urn:microsoft.com/office/officeart/2005/8/layout/radial1"/>
    <dgm:cxn modelId="{F5BD05EF-37EF-4B2C-BFDB-4E20AE4CF46B}" type="presParOf" srcId="{364FBB8E-F592-5748-8B69-FED48FBA0AC3}" destId="{D15C38E0-B428-4747-8884-6D90EB0FF302}" srcOrd="0" destOrd="0" presId="urn:microsoft.com/office/officeart/2005/8/layout/radial1"/>
    <dgm:cxn modelId="{C2C5FE0A-4576-455D-9457-45EE9509B7AF}" type="presParOf" srcId="{58C69D18-8FBD-F84B-91D7-1A1F09A1E051}" destId="{197BE4F3-B072-5641-8929-5FEC9AFD32B6}" srcOrd="14" destOrd="0" presId="urn:microsoft.com/office/officeart/2005/8/layout/radial1"/>
    <dgm:cxn modelId="{73F594AB-1A68-4B5A-9727-DD591FF35F1C}" type="presParOf" srcId="{58C69D18-8FBD-F84B-91D7-1A1F09A1E051}" destId="{A5149106-A946-6A47-803C-2BBBD8AAA4CA}" srcOrd="15" destOrd="0" presId="urn:microsoft.com/office/officeart/2005/8/layout/radial1"/>
    <dgm:cxn modelId="{101590DF-5D53-4356-B095-EC1542E0799E}" type="presParOf" srcId="{A5149106-A946-6A47-803C-2BBBD8AAA4CA}" destId="{75CA7C1E-44F7-C04B-9D16-DAC07D8D8CED}" srcOrd="0" destOrd="0" presId="urn:microsoft.com/office/officeart/2005/8/layout/radial1"/>
    <dgm:cxn modelId="{8BC03376-DD88-4BFE-B8E1-18D6A22B888B}" type="presParOf" srcId="{58C69D18-8FBD-F84B-91D7-1A1F09A1E051}" destId="{39C41859-D1EB-E948-8D63-3191B4529269}" srcOrd="16" destOrd="0" presId="urn:microsoft.com/office/officeart/2005/8/layout/radial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E86E07-3807-1847-B89E-B612CD3F3F1B}">
      <dsp:nvSpPr>
        <dsp:cNvPr id="0" name=""/>
        <dsp:cNvSpPr/>
      </dsp:nvSpPr>
      <dsp:spPr>
        <a:xfrm>
          <a:off x="2746284" y="1890027"/>
          <a:ext cx="1978117" cy="1767575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0000"/>
              </a:solidFill>
            </a:rPr>
            <a:t>Imaginative Bewegungs- </a:t>
          </a:r>
          <a:r>
            <a:rPr lang="de-DE" sz="2000" kern="1200" dirty="0" err="1" smtClean="0">
              <a:solidFill>
                <a:srgbClr val="000000"/>
              </a:solidFill>
            </a:rPr>
            <a:t>pädagogik</a:t>
          </a:r>
          <a:endParaRPr lang="de-DE" sz="2000" kern="1200" dirty="0">
            <a:solidFill>
              <a:srgbClr val="000000"/>
            </a:solidFill>
          </a:endParaRPr>
        </a:p>
      </dsp:txBody>
      <dsp:txXfrm>
        <a:off x="2746284" y="1890027"/>
        <a:ext cx="1978117" cy="1767575"/>
      </dsp:txXfrm>
    </dsp:sp>
    <dsp:sp modelId="{AE9B1674-3FCE-5F4A-95AD-F3AA94C69152}">
      <dsp:nvSpPr>
        <dsp:cNvPr id="0" name=""/>
        <dsp:cNvSpPr/>
      </dsp:nvSpPr>
      <dsp:spPr>
        <a:xfrm rot="16200000">
          <a:off x="3461903" y="1602024"/>
          <a:ext cx="546879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546879" y="145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6200000">
        <a:off x="3721671" y="1602915"/>
        <a:ext cx="27343" cy="27343"/>
      </dsp:txXfrm>
    </dsp:sp>
    <dsp:sp modelId="{9338BBED-26EA-014A-A9B3-E71509BBEAB6}">
      <dsp:nvSpPr>
        <dsp:cNvPr id="0" name=""/>
        <dsp:cNvSpPr/>
      </dsp:nvSpPr>
      <dsp:spPr>
        <a:xfrm>
          <a:off x="2517688" y="53332"/>
          <a:ext cx="2435309" cy="1289815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chemeClr val="tx1"/>
              </a:solidFill>
              <a:latin typeface="Arial"/>
              <a:cs typeface="Arial"/>
            </a:rPr>
            <a:t>Atmung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chemeClr val="tx1"/>
              </a:solidFill>
            </a:rPr>
            <a:t> (</a:t>
          </a:r>
          <a:r>
            <a:rPr lang="de-DE" sz="2000" kern="1200" dirty="0" err="1" smtClean="0">
              <a:solidFill>
                <a:schemeClr val="tx1"/>
              </a:solidFill>
            </a:rPr>
            <a:t>costal</a:t>
          </a:r>
          <a:r>
            <a:rPr lang="de-DE" sz="2000" kern="1200" dirty="0" smtClean="0">
              <a:solidFill>
                <a:schemeClr val="tx1"/>
              </a:solidFill>
            </a:rPr>
            <a:t>)</a:t>
          </a:r>
          <a:endParaRPr lang="de-DE" sz="2000" kern="1200" dirty="0">
            <a:solidFill>
              <a:schemeClr val="tx1"/>
            </a:solidFill>
          </a:endParaRPr>
        </a:p>
      </dsp:txBody>
      <dsp:txXfrm>
        <a:off x="2517688" y="53332"/>
        <a:ext cx="2435309" cy="1289815"/>
      </dsp:txXfrm>
    </dsp:sp>
    <dsp:sp modelId="{6DF1F7D2-332B-6241-B5B8-AAF07660BB94}">
      <dsp:nvSpPr>
        <dsp:cNvPr id="0" name=""/>
        <dsp:cNvSpPr/>
      </dsp:nvSpPr>
      <dsp:spPr>
        <a:xfrm rot="18900000">
          <a:off x="4354847" y="2004835"/>
          <a:ext cx="269823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269823" y="145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8900000">
        <a:off x="4483014" y="2012653"/>
        <a:ext cx="13491" cy="13491"/>
      </dsp:txXfrm>
    </dsp:sp>
    <dsp:sp modelId="{05BACBE7-EDBB-7445-8B5D-A4A9B713A6D5}">
      <dsp:nvSpPr>
        <dsp:cNvPr id="0" name=""/>
        <dsp:cNvSpPr/>
      </dsp:nvSpPr>
      <dsp:spPr>
        <a:xfrm>
          <a:off x="4296993" y="461435"/>
          <a:ext cx="1812008" cy="1689452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000000"/>
              </a:solidFill>
              <a:latin typeface="Arial"/>
              <a:cs typeface="Arial"/>
            </a:rPr>
            <a:t>Ausrichtung</a:t>
          </a:r>
          <a:endParaRPr lang="de-DE" sz="1800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4296993" y="461435"/>
        <a:ext cx="1812008" cy="1689452"/>
      </dsp:txXfrm>
    </dsp:sp>
    <dsp:sp modelId="{F56F7BB0-7D15-EE4F-85C1-77E26759C02F}">
      <dsp:nvSpPr>
        <dsp:cNvPr id="0" name=""/>
        <dsp:cNvSpPr/>
      </dsp:nvSpPr>
      <dsp:spPr>
        <a:xfrm>
          <a:off x="4724402" y="2759251"/>
          <a:ext cx="26432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26432" y="145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4736958" y="2773154"/>
        <a:ext cx="1321" cy="1321"/>
      </dsp:txXfrm>
    </dsp:sp>
    <dsp:sp modelId="{ADD2569C-F89D-F849-8A16-1ED3D9366FFF}">
      <dsp:nvSpPr>
        <dsp:cNvPr id="0" name=""/>
        <dsp:cNvSpPr/>
      </dsp:nvSpPr>
      <dsp:spPr>
        <a:xfrm>
          <a:off x="4750835" y="1796541"/>
          <a:ext cx="2120167" cy="1954546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000000"/>
              </a:solidFill>
              <a:latin typeface="Arial"/>
              <a:cs typeface="Arial"/>
            </a:rPr>
            <a:t>Konzentration</a:t>
          </a:r>
          <a:endParaRPr lang="de-DE" sz="1800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4750835" y="1796541"/>
        <a:ext cx="2120167" cy="1954546"/>
      </dsp:txXfrm>
    </dsp:sp>
    <dsp:sp modelId="{E1F39A9C-FDF2-9845-A000-4465BC1497F1}">
      <dsp:nvSpPr>
        <dsp:cNvPr id="0" name=""/>
        <dsp:cNvSpPr/>
      </dsp:nvSpPr>
      <dsp:spPr>
        <a:xfrm rot="2700000">
          <a:off x="4354209" y="3515210"/>
          <a:ext cx="274186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274186" y="145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2700000">
        <a:off x="4484447" y="3522918"/>
        <a:ext cx="13709" cy="13709"/>
      </dsp:txXfrm>
    </dsp:sp>
    <dsp:sp modelId="{57C9D940-A688-514B-AE56-9D7866AE3F11}">
      <dsp:nvSpPr>
        <dsp:cNvPr id="0" name=""/>
        <dsp:cNvSpPr/>
      </dsp:nvSpPr>
      <dsp:spPr>
        <a:xfrm>
          <a:off x="4233792" y="3446283"/>
          <a:ext cx="1938409" cy="1590370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000000"/>
              </a:solidFill>
              <a:latin typeface="Arial"/>
              <a:cs typeface="Arial"/>
            </a:rPr>
            <a:t>Koordination</a:t>
          </a:r>
          <a:endParaRPr lang="de-DE" sz="1800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4233792" y="3446283"/>
        <a:ext cx="1938409" cy="1590370"/>
      </dsp:txXfrm>
    </dsp:sp>
    <dsp:sp modelId="{8C2A3B3C-41E2-D747-8487-D56753D87639}">
      <dsp:nvSpPr>
        <dsp:cNvPr id="0" name=""/>
        <dsp:cNvSpPr/>
      </dsp:nvSpPr>
      <dsp:spPr>
        <a:xfrm rot="5400000">
          <a:off x="3393188" y="3985194"/>
          <a:ext cx="684309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684309" y="145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5400000">
        <a:off x="3718236" y="3982649"/>
        <a:ext cx="34215" cy="34215"/>
      </dsp:txXfrm>
    </dsp:sp>
    <dsp:sp modelId="{E47F2B18-69F3-1547-A0BC-215371CFA348}">
      <dsp:nvSpPr>
        <dsp:cNvPr id="0" name=""/>
        <dsp:cNvSpPr/>
      </dsp:nvSpPr>
      <dsp:spPr>
        <a:xfrm>
          <a:off x="2809485" y="4341912"/>
          <a:ext cx="1851716" cy="1014955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000000"/>
              </a:solidFill>
              <a:latin typeface="Arial"/>
              <a:cs typeface="Arial"/>
            </a:rPr>
            <a:t>Bewegungs- </a:t>
          </a:r>
          <a:r>
            <a:rPr lang="de-DE" sz="1800" kern="1200" dirty="0" err="1" smtClean="0">
              <a:solidFill>
                <a:srgbClr val="000000"/>
              </a:solidFill>
              <a:latin typeface="Arial"/>
              <a:cs typeface="Arial"/>
            </a:rPr>
            <a:t>fluss</a:t>
          </a:r>
          <a:endParaRPr lang="de-DE" sz="1800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2809485" y="4341912"/>
        <a:ext cx="1851716" cy="1014955"/>
      </dsp:txXfrm>
    </dsp:sp>
    <dsp:sp modelId="{CA597C8B-5775-DD4D-BD94-16DD327BABF6}">
      <dsp:nvSpPr>
        <dsp:cNvPr id="0" name=""/>
        <dsp:cNvSpPr/>
      </dsp:nvSpPr>
      <dsp:spPr>
        <a:xfrm rot="8100000">
          <a:off x="2843240" y="3514817"/>
          <a:ext cx="273075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273075" y="145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8100000">
        <a:off x="2972951" y="3522553"/>
        <a:ext cx="13653" cy="13653"/>
      </dsp:txXfrm>
    </dsp:sp>
    <dsp:sp modelId="{C8C97A62-D524-2143-85B3-E58963B869F0}">
      <dsp:nvSpPr>
        <dsp:cNvPr id="0" name=""/>
        <dsp:cNvSpPr/>
      </dsp:nvSpPr>
      <dsp:spPr>
        <a:xfrm>
          <a:off x="1295397" y="3446283"/>
          <a:ext cx="1944585" cy="1590370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0000"/>
              </a:solidFill>
              <a:latin typeface="Arial"/>
              <a:cs typeface="Arial"/>
            </a:rPr>
            <a:t>Kondition</a:t>
          </a:r>
          <a:endParaRPr lang="de-DE" sz="2000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1295397" y="3446283"/>
        <a:ext cx="1944585" cy="1590370"/>
      </dsp:txXfrm>
    </dsp:sp>
    <dsp:sp modelId="{364FBB8E-F592-5748-8B69-FED48FBA0AC3}">
      <dsp:nvSpPr>
        <dsp:cNvPr id="0" name=""/>
        <dsp:cNvSpPr/>
      </dsp:nvSpPr>
      <dsp:spPr>
        <a:xfrm rot="10800000">
          <a:off x="2646740" y="2759251"/>
          <a:ext cx="99544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99544" y="145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0800000">
        <a:off x="2694023" y="2771326"/>
        <a:ext cx="4977" cy="4977"/>
      </dsp:txXfrm>
    </dsp:sp>
    <dsp:sp modelId="{197BE4F3-B072-5641-8929-5FEC9AFD32B6}">
      <dsp:nvSpPr>
        <dsp:cNvPr id="0" name=""/>
        <dsp:cNvSpPr/>
      </dsp:nvSpPr>
      <dsp:spPr>
        <a:xfrm>
          <a:off x="672797" y="1944316"/>
          <a:ext cx="1973943" cy="1658996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0000"/>
              </a:solidFill>
              <a:latin typeface="Arial"/>
              <a:cs typeface="Arial"/>
            </a:rPr>
            <a:t>Zentrierung</a:t>
          </a:r>
          <a:endParaRPr lang="de-DE" sz="2000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672797" y="1944316"/>
        <a:ext cx="1973943" cy="1658996"/>
      </dsp:txXfrm>
    </dsp:sp>
    <dsp:sp modelId="{A5149106-A946-6A47-803C-2BBBD8AAA4CA}">
      <dsp:nvSpPr>
        <dsp:cNvPr id="0" name=""/>
        <dsp:cNvSpPr/>
      </dsp:nvSpPr>
      <dsp:spPr>
        <a:xfrm rot="13462348">
          <a:off x="2900345" y="2038183"/>
          <a:ext cx="195919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195919" y="1456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3462348">
        <a:off x="2993407" y="2047848"/>
        <a:ext cx="9795" cy="9795"/>
      </dsp:txXfrm>
    </dsp:sp>
    <dsp:sp modelId="{39C41859-D1EB-E948-8D63-3191B4529269}">
      <dsp:nvSpPr>
        <dsp:cNvPr id="0" name=""/>
        <dsp:cNvSpPr/>
      </dsp:nvSpPr>
      <dsp:spPr>
        <a:xfrm>
          <a:off x="1295405" y="457204"/>
          <a:ext cx="1944585" cy="1761533"/>
        </a:xfrm>
        <a:prstGeom prst="ellipse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000000"/>
              </a:solidFill>
              <a:latin typeface="Arial"/>
              <a:cs typeface="Arial"/>
            </a:rPr>
            <a:t>Entspannung</a:t>
          </a:r>
          <a:endParaRPr lang="de-DE" sz="1800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1295405" y="457204"/>
        <a:ext cx="1944585" cy="1761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65511C-E15D-4CF2-B6EC-68114CE78269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DD2AD62-6C2A-4BCB-AE0D-AAE0014ABE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CC2B30-22AC-45AC-BA58-1C7A38F54B17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2631AC-8C68-421C-9611-AD095C99080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C70E5-5D36-45A3-BED9-4BA9EE5EF815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7CF8B-035F-4DA2-A244-03164276FD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94538-D7ED-4C21-A926-F1B91D4FDC35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9FD0-43CE-4862-AF96-FC6C2F3A4E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C8BB-16A1-4DA5-8D98-3E991D570CDC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4CF32-B178-496C-91E8-D4C410B9BA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9CF40-4DCF-4671-B7AE-A5D13818C515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9A71-E297-4CD2-83CC-CA0F3B84324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11449-CB12-428D-B1B5-1646C7FD732E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B9A7D-CDB2-441E-A4D2-6B0CDF12A9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78A49-D0F7-48DC-9324-605D7526AE86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2443A-F8C4-414F-82E1-81DE6B405E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C1230-334D-4181-B3E3-9E85DA52128F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21FFC-C81B-41F7-8EC8-911EA6C0082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6578E-6EFC-4740-B449-02FB29C41BF3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DC07F-1F98-4987-841F-6B2ED81F2B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8569-590F-4A48-A262-69469D4B02B0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F6546-6406-414F-9169-EB75D4CAEA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1E3C-2D13-4729-806A-9812AE3A3ED6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B716C-20E6-4115-AEE0-638F1184B0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88B02-BD6F-4185-A85E-EDD0F72ACC18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B8E41-064B-4D1B-8632-D97E4F169F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D327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5907F2-CD8C-45A5-B53D-49099070845E}" type="datetimeFigureOut">
              <a:rPr lang="de-DE"/>
              <a:pPr>
                <a:defRPr/>
              </a:pPr>
              <a:t>13.03.2019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DF9D06-BC7E-4F6D-91B4-A0A56FC4A7F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d"/>
  </p:transition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600" dirty="0" smtClean="0">
                <a:cs typeface="Arial"/>
              </a:rPr>
              <a:t>Die </a:t>
            </a:r>
            <a:r>
              <a:rPr lang="de-DE" sz="3600" dirty="0" err="1" smtClean="0">
                <a:cs typeface="Arial"/>
              </a:rPr>
              <a:t>Pilatesmethode</a:t>
            </a:r>
            <a:r>
              <a:rPr lang="de-DE" sz="3600" dirty="0" smtClean="0">
                <a:cs typeface="Arial"/>
              </a:rPr>
              <a:t> in der Sporttherapie für depressive Patienten</a:t>
            </a:r>
            <a:endParaRPr lang="de-DE" sz="3600" dirty="0">
              <a:cs typeface="Arial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467600" cy="17526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Vergleich 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der</a:t>
            </a:r>
            <a: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Veränderung krankheitsspezifischer Parameter durch </a:t>
            </a:r>
            <a:r>
              <a:rPr lang="de-DE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Pilatestrainingversus</a:t>
            </a:r>
            <a: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einem ausdauerorientierten Training</a:t>
            </a:r>
            <a:endParaRPr lang="de-DE" sz="28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</p:txBody>
      </p:sp>
      <p:pic>
        <p:nvPicPr>
          <p:cNvPr id="2052" name="Bild 3" descr="unilogo-db Kopie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6775" y="109538"/>
            <a:ext cx="1828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Bild 4" descr="e0512400bf Kopie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9538"/>
            <a:ext cx="6808788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feld 5"/>
          <p:cNvSpPr txBox="1">
            <a:spLocks noChangeArrowheads="1"/>
          </p:cNvSpPr>
          <p:nvPr/>
        </p:nvSpPr>
        <p:spPr bwMode="auto">
          <a:xfrm>
            <a:off x="838200" y="5638800"/>
            <a:ext cx="746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>
                <a:cs typeface="Arial" charset="0"/>
              </a:rPr>
              <a:t>Dipl. Sportl. Sophie Opitz,  Langen, 24. April 2009 </a:t>
            </a:r>
          </a:p>
        </p:txBody>
      </p:sp>
      <p:pic>
        <p:nvPicPr>
          <p:cNvPr id="2055" name="Bild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463" y="1897063"/>
            <a:ext cx="8048625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b="1" dirty="0" smtClean="0">
                <a:cs typeface="Arial"/>
              </a:rPr>
              <a:t>2.3.2 Besonderheiten beim Einsatz der Methode      für depressive Patienten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700" b="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Kaum Einsatz von Originalübungen, sondern Einsatz von </a:t>
            </a:r>
            <a:r>
              <a:rPr lang="de-DE" sz="2700" dirty="0" err="1" smtClean="0">
                <a:cs typeface="Arial"/>
              </a:rPr>
              <a:t>Pre-Pilatesübungen</a:t>
            </a:r>
            <a:r>
              <a:rPr lang="de-DE" sz="2700" dirty="0" smtClean="0">
                <a:cs typeface="Arial"/>
              </a:rPr>
              <a:t>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946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Unterricht nach der </a:t>
            </a:r>
            <a:r>
              <a:rPr lang="de-DE" sz="2700" dirty="0" err="1" smtClean="0">
                <a:cs typeface="Arial"/>
              </a:rPr>
              <a:t>Bodymotion-Pilatesmethode</a:t>
            </a:r>
            <a:r>
              <a:rPr lang="de-DE" sz="2700" dirty="0" smtClean="0">
                <a:cs typeface="Arial"/>
              </a:rPr>
              <a:t>, die sehr wahrnehmungsorientiert ist.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946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Reduktion der verbalen Information auf Grund verminderter Konzentrationsfähigkeit der Patienten essentiell =&gt;  Überforderung vermeiden.</a:t>
            </a:r>
          </a:p>
        </p:txBody>
      </p:sp>
      <p:sp>
        <p:nvSpPr>
          <p:cNvPr id="11267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2. Inhaltliche Ausgangspunkte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>
                <a:cs typeface="Arial" charset="0"/>
              </a:rPr>
              <a:t>3. Resultierende Fragestellung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dirty="0" err="1" smtClean="0">
                <a:cs typeface="Arial"/>
              </a:rPr>
              <a:t>u.a</a:t>
            </a:r>
            <a:r>
              <a:rPr lang="de-DE" sz="2700" dirty="0" smtClean="0">
                <a:cs typeface="Arial"/>
              </a:rPr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Ist </a:t>
            </a:r>
            <a:r>
              <a:rPr lang="de-DE" sz="2700" dirty="0">
                <a:cs typeface="Arial"/>
              </a:rPr>
              <a:t>die </a:t>
            </a:r>
            <a:r>
              <a:rPr lang="de-DE" sz="2700" dirty="0" err="1">
                <a:cs typeface="Arial"/>
              </a:rPr>
              <a:t>Pilatesmethode</a:t>
            </a:r>
            <a:r>
              <a:rPr lang="de-DE" sz="2700" dirty="0">
                <a:cs typeface="Arial"/>
              </a:rPr>
              <a:t> für Patienten mit einer Depression geeignet (Durchführbarkeit, Patientenfeedback, Drop-out etc.)</a:t>
            </a:r>
            <a:r>
              <a:rPr lang="de-DE" sz="2700" dirty="0" smtClean="0">
                <a:cs typeface="Arial"/>
              </a:rPr>
              <a:t>?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7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800" dirty="0">
                <a:cs typeface="Arial"/>
              </a:rPr>
              <a:t>Welche methodisch-didaktischen Prinzipien müssen beim Einsatz von </a:t>
            </a:r>
            <a:r>
              <a:rPr lang="de-DE" sz="2800" dirty="0" err="1">
                <a:cs typeface="Arial"/>
              </a:rPr>
              <a:t>Pilates</a:t>
            </a:r>
            <a:r>
              <a:rPr lang="de-DE" sz="2800" dirty="0">
                <a:cs typeface="Arial"/>
              </a:rPr>
              <a:t> bei Depressiven beachtet werden</a:t>
            </a:r>
            <a:r>
              <a:rPr lang="de-DE" sz="2800" dirty="0" smtClean="0">
                <a:cs typeface="Arial"/>
              </a:rPr>
              <a:t>?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800" dirty="0" smtClean="0">
                <a:cs typeface="Arial"/>
              </a:rPr>
              <a:t>Ist </a:t>
            </a:r>
            <a:r>
              <a:rPr lang="de-DE" sz="2800" dirty="0" err="1" smtClean="0">
                <a:cs typeface="Arial"/>
              </a:rPr>
              <a:t>Pilates</a:t>
            </a:r>
            <a:r>
              <a:rPr lang="de-DE" sz="2800" dirty="0" smtClean="0">
                <a:cs typeface="Arial"/>
              </a:rPr>
              <a:t> gleich oder positiver/negativer/anders als Ausdauertraining in den Auswirkungen auf Depressivität, Kontrollüberzeugung/Selbstwirksamkeit, Körperbild und Koordination/Ausdauer?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800" dirty="0">
                <a:cs typeface="Arial"/>
              </a:rPr>
              <a:t>Verändert </a:t>
            </a:r>
            <a:r>
              <a:rPr lang="de-DE" sz="2800" dirty="0" err="1">
                <a:cs typeface="Arial"/>
              </a:rPr>
              <a:t>Pilates</a:t>
            </a:r>
            <a:r>
              <a:rPr lang="de-DE" sz="2800" dirty="0">
                <a:cs typeface="Arial"/>
              </a:rPr>
              <a:t> die Befindlichkeit im Verlauf einer Therapiestunde</a:t>
            </a:r>
            <a:r>
              <a:rPr lang="de-DE" sz="2800" dirty="0" smtClean="0">
                <a:cs typeface="Arial"/>
              </a:rPr>
              <a:t> mehr oder anders </a:t>
            </a:r>
            <a:r>
              <a:rPr lang="de-DE" sz="2800" dirty="0">
                <a:cs typeface="Arial"/>
              </a:rPr>
              <a:t>als</a:t>
            </a:r>
            <a:r>
              <a:rPr lang="de-DE" sz="2800" dirty="0" err="1" smtClean="0">
                <a:cs typeface="Arial"/>
              </a:rPr>
              <a:t>Audauertraining</a:t>
            </a:r>
            <a:r>
              <a:rPr lang="de-DE" sz="2800" dirty="0" smtClean="0">
                <a:cs typeface="Arial"/>
              </a:rPr>
              <a:t>?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7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e-DE" sz="3200" smtClean="0">
                <a:cs typeface="Arial" charset="0"/>
              </a:rPr>
              <a:t>4. Projektaufbau</a:t>
            </a:r>
          </a:p>
        </p:txBody>
      </p:sp>
      <p:sp>
        <p:nvSpPr>
          <p:cNvPr id="13315" name="Textfeld 3"/>
          <p:cNvSpPr txBox="1">
            <a:spLocks noChangeArrowheads="1"/>
          </p:cNvSpPr>
          <p:nvPr/>
        </p:nvSpPr>
        <p:spPr bwMode="auto">
          <a:xfrm>
            <a:off x="223838" y="1074738"/>
            <a:ext cx="8686800" cy="3683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Probandengruppe: min. 60 depressive (F32.x, F33.x) Patienten in stat. Behandlung</a:t>
            </a:r>
          </a:p>
        </p:txBody>
      </p:sp>
      <p:sp>
        <p:nvSpPr>
          <p:cNvPr id="13316" name="Textfeld 4"/>
          <p:cNvSpPr txBox="1">
            <a:spLocks noChangeArrowheads="1"/>
          </p:cNvSpPr>
          <p:nvPr/>
        </p:nvSpPr>
        <p:spPr bwMode="auto">
          <a:xfrm>
            <a:off x="2836863" y="1755775"/>
            <a:ext cx="3581400" cy="400050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000">
                <a:cs typeface="Arial" charset="0"/>
              </a:rPr>
              <a:t>Randomisierung</a:t>
            </a:r>
          </a:p>
        </p:txBody>
      </p:sp>
      <p:sp>
        <p:nvSpPr>
          <p:cNvPr id="13317" name="Textfeld 5"/>
          <p:cNvSpPr txBox="1">
            <a:spLocks noChangeArrowheads="1"/>
          </p:cNvSpPr>
          <p:nvPr/>
        </p:nvSpPr>
        <p:spPr bwMode="auto">
          <a:xfrm>
            <a:off x="2079625" y="2430463"/>
            <a:ext cx="1752600" cy="36988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>
                <a:cs typeface="Arial" charset="0"/>
              </a:rPr>
              <a:t>Walkinggruppe</a:t>
            </a:r>
          </a:p>
        </p:txBody>
      </p:sp>
      <p:sp>
        <p:nvSpPr>
          <p:cNvPr id="13318" name="Textfeld 7"/>
          <p:cNvSpPr txBox="1">
            <a:spLocks noChangeArrowheads="1"/>
          </p:cNvSpPr>
          <p:nvPr/>
        </p:nvSpPr>
        <p:spPr bwMode="auto">
          <a:xfrm>
            <a:off x="5559425" y="2397125"/>
            <a:ext cx="1905000" cy="3683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>
                <a:cs typeface="Arial" charset="0"/>
              </a:rPr>
              <a:t>Pilatesgruppe</a:t>
            </a:r>
          </a:p>
        </p:txBody>
      </p:sp>
      <p:sp>
        <p:nvSpPr>
          <p:cNvPr id="13319" name="Textfeld 8"/>
          <p:cNvSpPr txBox="1">
            <a:spLocks noChangeArrowheads="1"/>
          </p:cNvSpPr>
          <p:nvPr/>
        </p:nvSpPr>
        <p:spPr bwMode="auto">
          <a:xfrm>
            <a:off x="1058863" y="3108325"/>
            <a:ext cx="7456487" cy="369888"/>
          </a:xfrm>
          <a:prstGeom prst="rect">
            <a:avLst/>
          </a:prstGeom>
          <a:solidFill>
            <a:srgbClr val="33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 BDI/HDS          FKK            FKB 20          BKT-KurReha-Walkingtest</a:t>
            </a:r>
          </a:p>
        </p:txBody>
      </p:sp>
      <p:sp>
        <p:nvSpPr>
          <p:cNvPr id="13320" name="Textfeld 11"/>
          <p:cNvSpPr txBox="1">
            <a:spLocks noChangeArrowheads="1"/>
          </p:cNvSpPr>
          <p:nvPr/>
        </p:nvSpPr>
        <p:spPr bwMode="auto">
          <a:xfrm>
            <a:off x="1651000" y="3849688"/>
            <a:ext cx="1752600" cy="1477962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5 wöchige therapeutische Intervention á 3x60 min pro Woche</a:t>
            </a:r>
          </a:p>
        </p:txBody>
      </p:sp>
      <p:sp>
        <p:nvSpPr>
          <p:cNvPr id="14" name="Geschweifte Klammer rechts 13"/>
          <p:cNvSpPr/>
          <p:nvPr/>
        </p:nvSpPr>
        <p:spPr>
          <a:xfrm>
            <a:off x="3713163" y="3849688"/>
            <a:ext cx="428625" cy="1477962"/>
          </a:xfrm>
          <a:prstGeom prst="rightBrace">
            <a:avLst/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3322" name="Textfeld 14"/>
          <p:cNvSpPr txBox="1">
            <a:spLocks noChangeArrowheads="1"/>
          </p:cNvSpPr>
          <p:nvPr/>
        </p:nvSpPr>
        <p:spPr bwMode="auto">
          <a:xfrm>
            <a:off x="4313238" y="4270375"/>
            <a:ext cx="14176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Verlaufs-</a:t>
            </a:r>
          </a:p>
          <a:p>
            <a:r>
              <a:rPr lang="de-DE"/>
              <a:t>Diagnostik: </a:t>
            </a:r>
          </a:p>
        </p:txBody>
      </p:sp>
      <p:sp>
        <p:nvSpPr>
          <p:cNvPr id="13323" name="Textfeld 15"/>
          <p:cNvSpPr txBox="1">
            <a:spLocks noChangeArrowheads="1"/>
          </p:cNvSpPr>
          <p:nvPr/>
        </p:nvSpPr>
        <p:spPr bwMode="auto">
          <a:xfrm>
            <a:off x="5559425" y="4024313"/>
            <a:ext cx="2955925" cy="1477962"/>
          </a:xfrm>
          <a:prstGeom prst="rect">
            <a:avLst/>
          </a:prstGeom>
          <a:solidFill>
            <a:srgbClr val="33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de-DE"/>
              <a:t>Symbolfragebogen</a:t>
            </a:r>
          </a:p>
          <a:p>
            <a:pPr marL="342900" indent="-342900">
              <a:buFontTx/>
              <a:buAutoNum type="arabicPeriod"/>
            </a:pPr>
            <a:r>
              <a:rPr lang="de-DE"/>
              <a:t>Basler Befindlichkeitsskala</a:t>
            </a:r>
          </a:p>
          <a:p>
            <a:pPr marL="342900" indent="-342900"/>
            <a:r>
              <a:rPr lang="de-DE"/>
              <a:t>(vor und nach jeder TE)</a:t>
            </a:r>
          </a:p>
          <a:p>
            <a:pPr marL="342900" indent="-342900"/>
            <a:r>
              <a:rPr lang="de-DE"/>
              <a:t>3.   Belastungsempfinden</a:t>
            </a:r>
          </a:p>
        </p:txBody>
      </p:sp>
      <p:sp>
        <p:nvSpPr>
          <p:cNvPr id="13324" name="Textfeld 16"/>
          <p:cNvSpPr txBox="1">
            <a:spLocks noChangeArrowheads="1"/>
          </p:cNvSpPr>
          <p:nvPr/>
        </p:nvSpPr>
        <p:spPr bwMode="auto">
          <a:xfrm>
            <a:off x="1058863" y="5888038"/>
            <a:ext cx="7456487" cy="369887"/>
          </a:xfrm>
          <a:prstGeom prst="rect">
            <a:avLst/>
          </a:prstGeom>
          <a:solidFill>
            <a:srgbClr val="33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   BDI/HDS          FKK            FKB 20          BKT-KurRehawalkingtest</a:t>
            </a:r>
          </a:p>
        </p:txBody>
      </p:sp>
      <p:sp>
        <p:nvSpPr>
          <p:cNvPr id="13325" name="Textfeld 18"/>
          <p:cNvSpPr txBox="1">
            <a:spLocks noChangeArrowheads="1"/>
          </p:cNvSpPr>
          <p:nvPr/>
        </p:nvSpPr>
        <p:spPr bwMode="auto">
          <a:xfrm>
            <a:off x="1116013" y="6467475"/>
            <a:ext cx="1427162" cy="36988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/>
              <a:t>Personen</a:t>
            </a:r>
          </a:p>
        </p:txBody>
      </p:sp>
      <p:sp>
        <p:nvSpPr>
          <p:cNvPr id="13326" name="Textfeld 20"/>
          <p:cNvSpPr txBox="1">
            <a:spLocks noChangeArrowheads="1"/>
          </p:cNvSpPr>
          <p:nvPr/>
        </p:nvSpPr>
        <p:spPr bwMode="auto">
          <a:xfrm>
            <a:off x="2998788" y="6467475"/>
            <a:ext cx="1428750" cy="369888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/>
              <a:t>Prozess</a:t>
            </a:r>
          </a:p>
        </p:txBody>
      </p:sp>
      <p:sp>
        <p:nvSpPr>
          <p:cNvPr id="13327" name="Textfeld 21"/>
          <p:cNvSpPr txBox="1">
            <a:spLocks noChangeArrowheads="1"/>
          </p:cNvSpPr>
          <p:nvPr/>
        </p:nvSpPr>
        <p:spPr bwMode="auto">
          <a:xfrm>
            <a:off x="5018088" y="6488113"/>
            <a:ext cx="1427162" cy="369887"/>
          </a:xfrm>
          <a:prstGeom prst="rect">
            <a:avLst/>
          </a:prstGeom>
          <a:solidFill>
            <a:srgbClr val="33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/>
              <a:t>Diagnostik</a:t>
            </a:r>
          </a:p>
        </p:txBody>
      </p:sp>
      <p:cxnSp>
        <p:nvCxnSpPr>
          <p:cNvPr id="24" name="Gerade Verbindung mit Pfeil 23"/>
          <p:cNvCxnSpPr/>
          <p:nvPr/>
        </p:nvCxnSpPr>
        <p:spPr>
          <a:xfrm rot="5400000">
            <a:off x="4424363" y="1600200"/>
            <a:ext cx="3127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rot="10800000" flipV="1">
            <a:off x="2998788" y="2155825"/>
            <a:ext cx="404812" cy="241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5730875" y="2155825"/>
            <a:ext cx="365125" cy="241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rot="5400000">
            <a:off x="2681287" y="2954338"/>
            <a:ext cx="30956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rot="5400000">
            <a:off x="6353969" y="2937669"/>
            <a:ext cx="3429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rot="5400000">
            <a:off x="2358231" y="3664744"/>
            <a:ext cx="37147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rot="5400000">
            <a:off x="2160588" y="5607050"/>
            <a:ext cx="56038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b="1" dirty="0" smtClean="0">
                <a:cs typeface="Arial"/>
              </a:rPr>
              <a:t>4.1 </a:t>
            </a:r>
            <a:r>
              <a:rPr lang="de-DE" sz="2700" b="1" dirty="0" err="1" smtClean="0">
                <a:cs typeface="Arial"/>
              </a:rPr>
              <a:t>Setting</a:t>
            </a:r>
            <a:r>
              <a:rPr lang="de-DE" sz="2700" b="1" dirty="0" smtClean="0">
                <a:cs typeface="Arial"/>
              </a:rPr>
              <a:t> und Probanden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200" b="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b="1" dirty="0" err="1" smtClean="0">
                <a:cs typeface="Arial"/>
              </a:rPr>
              <a:t>Setting</a:t>
            </a:r>
            <a:r>
              <a:rPr lang="de-DE" sz="2700" b="1" dirty="0" smtClean="0">
                <a:cs typeface="Arial"/>
              </a:rPr>
              <a:t>:</a:t>
            </a:r>
            <a:r>
              <a:rPr lang="de-DE" sz="2700" dirty="0" smtClean="0">
                <a:cs typeface="Arial"/>
              </a:rPr>
              <a:t> Depressionsstation mit 26 Betten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08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b="1" dirty="0" smtClean="0">
                <a:cs typeface="Arial"/>
              </a:rPr>
              <a:t>Probanden: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Patienten mit F32.x oder F33.x als Diagnose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08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Zugehörig der Patientengruppe A oder B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08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Alle nehmen an der multimodalen Therapie der Station teil (SKT, Musiktherapie, Reiten, Ergotherapie, Gesprächsgruppe, Einzelgespräch, medikamentöse Therapie)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08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Keine weitere Sporttherapie für die Probanden!					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700" b="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700" b="1" dirty="0">
              <a:cs typeface="Arial"/>
            </a:endParaRPr>
          </a:p>
        </p:txBody>
      </p:sp>
      <p:sp>
        <p:nvSpPr>
          <p:cNvPr id="14339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4. Projektaufbau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b="1" dirty="0" smtClean="0">
                <a:cs typeface="Arial"/>
              </a:rPr>
              <a:t>4.2 Welche Parameter werden vor und nach 5 Wochen erfasst?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200" b="1" dirty="0" smtClean="0">
              <a:cs typeface="Arial"/>
            </a:endParaRPr>
          </a:p>
          <a:p>
            <a:pPr marL="457200" indent="-45720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de-DE" sz="2400" b="1" dirty="0" smtClean="0">
                <a:cs typeface="Arial"/>
              </a:rPr>
              <a:t>Depressivität</a:t>
            </a:r>
            <a:endParaRPr lang="de-DE" sz="2400" dirty="0" smtClean="0">
              <a:cs typeface="Arial"/>
            </a:endParaRPr>
          </a:p>
          <a:p>
            <a:pPr marL="457200" indent="-45720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de-DE" sz="2400" b="1" dirty="0" smtClean="0">
                <a:cs typeface="Arial"/>
              </a:rPr>
              <a:t>Kompetenz- und Kontrollüberzeugung </a:t>
            </a: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dirty="0" smtClean="0">
                <a:cs typeface="Arial"/>
              </a:rPr>
              <a:t>     Subskalen:  - Selbstkonzept eigener Fähigkeiten </a:t>
            </a: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dirty="0" smtClean="0">
                <a:cs typeface="Arial"/>
              </a:rPr>
              <a:t>                         - </a:t>
            </a:r>
            <a:r>
              <a:rPr lang="de-DE" sz="2400" dirty="0" err="1" smtClean="0">
                <a:cs typeface="Arial"/>
              </a:rPr>
              <a:t>Internalität</a:t>
            </a:r>
            <a:endParaRPr lang="de-DE" sz="2400" dirty="0" smtClean="0">
              <a:cs typeface="Arial"/>
            </a:endParaRP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dirty="0" smtClean="0">
                <a:cs typeface="Arial"/>
              </a:rPr>
              <a:t>                         - Soziale </a:t>
            </a:r>
            <a:r>
              <a:rPr lang="de-DE" sz="2400" dirty="0" err="1" smtClean="0">
                <a:cs typeface="Arial"/>
              </a:rPr>
              <a:t>Externaliät</a:t>
            </a:r>
            <a:endParaRPr lang="de-DE" sz="2400" dirty="0" smtClean="0">
              <a:cs typeface="Arial"/>
            </a:endParaRP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dirty="0" smtClean="0">
                <a:cs typeface="Arial"/>
              </a:rPr>
              <a:t>                         - Fatalistische </a:t>
            </a:r>
            <a:r>
              <a:rPr lang="de-DE" sz="2400" dirty="0" err="1" smtClean="0">
                <a:cs typeface="Arial"/>
              </a:rPr>
              <a:t>Externalität</a:t>
            </a:r>
            <a:endParaRPr lang="de-DE" sz="2400" dirty="0" smtClean="0">
              <a:cs typeface="Arial"/>
            </a:endParaRP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dirty="0" smtClean="0">
                <a:cs typeface="Arial"/>
              </a:rPr>
              <a:t>                         - Selbstwirksamkeit  (</a:t>
            </a:r>
            <a:r>
              <a:rPr lang="de-DE" sz="2400" dirty="0" err="1" smtClean="0">
                <a:cs typeface="Arial"/>
              </a:rPr>
              <a:t>u.a</a:t>
            </a:r>
            <a:r>
              <a:rPr lang="de-DE" sz="2400" dirty="0" smtClean="0">
                <a:cs typeface="Arial"/>
              </a:rPr>
              <a:t>.)</a:t>
            </a: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b="1" dirty="0" smtClean="0">
                <a:cs typeface="Arial"/>
              </a:rPr>
              <a:t>3. Körperbild</a:t>
            </a:r>
            <a:r>
              <a:rPr lang="de-DE" sz="2400" dirty="0" smtClean="0">
                <a:cs typeface="Arial"/>
              </a:rPr>
              <a:t>: Vitale Körperdynamik </a:t>
            </a:r>
            <a:r>
              <a:rPr lang="de-DE" sz="2400" dirty="0" err="1" smtClean="0">
                <a:cs typeface="Arial"/>
              </a:rPr>
              <a:t>versus</a:t>
            </a:r>
            <a:r>
              <a:rPr lang="de-DE" sz="2400" dirty="0" smtClean="0">
                <a:cs typeface="Arial"/>
              </a:rPr>
              <a:t> Ablehnende    </a:t>
            </a: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dirty="0" smtClean="0">
                <a:cs typeface="Arial"/>
              </a:rPr>
              <a:t>                         Körperbewertung </a:t>
            </a: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b="1" dirty="0" smtClean="0">
                <a:cs typeface="Arial"/>
              </a:rPr>
              <a:t>4. Koordination</a:t>
            </a: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b="1" dirty="0" smtClean="0">
                <a:cs typeface="Arial"/>
              </a:rPr>
              <a:t>5. Ausdauerleistungsfähigkeit</a:t>
            </a:r>
            <a:r>
              <a:rPr lang="de-DE" sz="2400" dirty="0" smtClean="0">
                <a:cs typeface="Arial"/>
              </a:rPr>
              <a:t> (submaximaler Bereich)                    </a:t>
            </a:r>
          </a:p>
        </p:txBody>
      </p:sp>
      <p:sp>
        <p:nvSpPr>
          <p:cNvPr id="15363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4. Projektaufbau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b="1" dirty="0" smtClean="0">
                <a:cs typeface="Arial"/>
              </a:rPr>
              <a:t>4.3 Welche Parameter werden vor und nach den Therapieeinheiten erfasst?</a:t>
            </a:r>
          </a:p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endParaRPr lang="de-DE" sz="1200" b="1" dirty="0" smtClean="0">
              <a:cs typeface="Arial"/>
            </a:endParaRPr>
          </a:p>
          <a:p>
            <a:pPr marL="514350" indent="-51435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de-DE" sz="2700" b="1" dirty="0" smtClean="0">
                <a:cs typeface="Arial"/>
              </a:rPr>
              <a:t>Körpergefühl</a:t>
            </a:r>
          </a:p>
          <a:p>
            <a:pPr marL="514350" indent="-51435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de-DE" sz="2700" b="1" dirty="0" smtClean="0">
                <a:cs typeface="Arial"/>
              </a:rPr>
              <a:t>Befindlichkeit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dirty="0" smtClean="0">
                <a:cs typeface="Arial"/>
              </a:rPr>
              <a:t>Subskalen: Vitalität, Soziale </a:t>
            </a:r>
            <a:r>
              <a:rPr lang="de-DE" sz="2700" dirty="0" err="1" smtClean="0">
                <a:cs typeface="Arial"/>
              </a:rPr>
              <a:t>Extravertiertheit</a:t>
            </a:r>
            <a:r>
              <a:rPr lang="de-DE" sz="2700" dirty="0" smtClean="0">
                <a:cs typeface="Arial"/>
              </a:rPr>
              <a:t>, </a:t>
            </a:r>
            <a:r>
              <a:rPr lang="de-DE" sz="2700" dirty="0" err="1" smtClean="0">
                <a:cs typeface="Arial"/>
              </a:rPr>
              <a:t>Vigilität</a:t>
            </a:r>
            <a:r>
              <a:rPr lang="de-DE" sz="2700" dirty="0" smtClean="0">
                <a:cs typeface="Arial"/>
              </a:rPr>
              <a:t>, </a:t>
            </a:r>
            <a:r>
              <a:rPr lang="de-DE" sz="2700" dirty="0" err="1" smtClean="0">
                <a:cs typeface="Arial"/>
              </a:rPr>
              <a:t>Intrapsychisches</a:t>
            </a:r>
            <a:r>
              <a:rPr lang="de-DE" sz="2700" dirty="0" smtClean="0">
                <a:cs typeface="Arial"/>
              </a:rPr>
              <a:t> Gleichgewicht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endParaRPr lang="de-DE" sz="2700" b="1" dirty="0" smtClean="0">
              <a:cs typeface="Arial"/>
            </a:endParaRP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dirty="0" smtClean="0">
                <a:cs typeface="Arial"/>
              </a:rPr>
              <a:t>+   Erfassen des </a:t>
            </a:r>
            <a:r>
              <a:rPr lang="de-DE" sz="2700" b="1" dirty="0" smtClean="0">
                <a:cs typeface="Arial"/>
              </a:rPr>
              <a:t>Belastungsempfindens</a:t>
            </a:r>
            <a:r>
              <a:rPr lang="de-DE" sz="2700" dirty="0" smtClean="0">
                <a:cs typeface="Arial"/>
              </a:rPr>
              <a:t> anhand einer modifizierten </a:t>
            </a:r>
            <a:r>
              <a:rPr lang="de-DE" sz="2700" dirty="0" err="1" smtClean="0">
                <a:cs typeface="Arial"/>
              </a:rPr>
              <a:t>BORG-Skala</a:t>
            </a:r>
            <a:endParaRPr lang="de-DE" sz="2700" dirty="0">
              <a:cs typeface="Arial"/>
            </a:endParaRPr>
          </a:p>
        </p:txBody>
      </p:sp>
      <p:sp>
        <p:nvSpPr>
          <p:cNvPr id="16387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4. Projektaufbau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b="1" dirty="0" smtClean="0">
                <a:cs typeface="Arial"/>
              </a:rPr>
              <a:t>4.4 Weitere Dokumentation und Auswertung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700" dirty="0" smtClean="0">
              <a:cs typeface="Arial"/>
            </a:endParaRPr>
          </a:p>
          <a:p>
            <a:pPr marL="514350" indent="-51435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de-DE" sz="2700" dirty="0" smtClean="0">
                <a:cs typeface="Arial"/>
              </a:rPr>
              <a:t>Antidepressiva und </a:t>
            </a:r>
            <a:r>
              <a:rPr lang="de-DE" sz="2700" dirty="0" err="1" smtClean="0">
                <a:cs typeface="Arial"/>
              </a:rPr>
              <a:t>Neuroleptika</a:t>
            </a:r>
            <a:endParaRPr lang="de-DE" sz="2700" dirty="0" smtClean="0">
              <a:cs typeface="Arial"/>
            </a:endParaRPr>
          </a:p>
          <a:p>
            <a:pPr marL="514350" indent="-51435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de-DE" sz="2700" dirty="0" smtClean="0">
                <a:cs typeface="Arial"/>
              </a:rPr>
              <a:t>PGI- und </a:t>
            </a:r>
            <a:r>
              <a:rPr lang="de-DE" sz="2700" dirty="0" err="1" smtClean="0">
                <a:cs typeface="Arial"/>
              </a:rPr>
              <a:t>CGI-Werte</a:t>
            </a:r>
            <a:endParaRPr lang="de-DE" sz="2700" dirty="0" smtClean="0">
              <a:cs typeface="Arial"/>
            </a:endParaRPr>
          </a:p>
          <a:p>
            <a:pPr marL="514350" indent="-51435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de-DE" sz="2700" dirty="0" smtClean="0">
                <a:cs typeface="Arial"/>
              </a:rPr>
              <a:t>Zusätzliche Bewegungsaktivität in der Freizeit per Protokoll</a:t>
            </a:r>
            <a:endParaRPr lang="de-DE" sz="2700" dirty="0">
              <a:cs typeface="Arial"/>
            </a:endParaRPr>
          </a:p>
        </p:txBody>
      </p:sp>
      <p:sp>
        <p:nvSpPr>
          <p:cNvPr id="17411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4. Projektaufbau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>
                <a:cs typeface="Arial" charset="0"/>
              </a:rPr>
              <a:t>5. Ergebnisse?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dirty="0" smtClean="0">
                <a:cs typeface="Arial"/>
              </a:rPr>
              <a:t>....leider ist es dafür zu früh </a:t>
            </a:r>
            <a:r>
              <a:rPr lang="de-DE" sz="2700" dirty="0" smtClean="0">
                <a:cs typeface="Arial"/>
                <a:sym typeface="Wingdings"/>
              </a:rPr>
              <a:t>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dirty="0" smtClean="0">
                <a:cs typeface="Arial"/>
                <a:sym typeface="Wingdings"/>
              </a:rPr>
              <a:t>=&gt; bisher erst 12 komplette Datensätze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700" dirty="0" smtClean="0">
              <a:cs typeface="Arial"/>
              <a:sym typeface="Wingdings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dirty="0" smtClean="0">
                <a:cs typeface="Arial"/>
                <a:sym typeface="Wingdings"/>
              </a:rPr>
              <a:t>Erste Aussagen und Tendenzen: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err="1" smtClean="0">
                <a:cs typeface="Arial"/>
                <a:sym typeface="Wingdings"/>
              </a:rPr>
              <a:t>Pilates</a:t>
            </a:r>
            <a:r>
              <a:rPr lang="de-DE" sz="2700" dirty="0" smtClean="0">
                <a:cs typeface="Arial"/>
                <a:sym typeface="Wingdings"/>
              </a:rPr>
              <a:t> wird sehr gut angenommen, aber der Start ist für die Patienten meist schwieriger als das Walken.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  <a:sym typeface="Wingdings"/>
              </a:rPr>
              <a:t>Die Befindlichkeitsverbesserung durch das Walken ist etwas konstanter, beim </a:t>
            </a:r>
            <a:r>
              <a:rPr lang="de-DE" sz="2700" dirty="0" err="1" smtClean="0">
                <a:cs typeface="Arial"/>
                <a:sym typeface="Wingdings"/>
              </a:rPr>
              <a:t>Pilates</a:t>
            </a:r>
            <a:r>
              <a:rPr lang="de-DE" sz="2700" dirty="0" smtClean="0">
                <a:cs typeface="Arial"/>
                <a:sym typeface="Wingdings"/>
              </a:rPr>
              <a:t> erleben die Patienten entweder einen starken Effekt oder einen sehr geringen.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700" dirty="0" smtClean="0">
              <a:cs typeface="Arial"/>
              <a:sym typeface="Wingding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700" dirty="0" smtClean="0">
              <a:cs typeface="Arial"/>
              <a:sym typeface="Wingdings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700" dirty="0" smtClean="0">
              <a:cs typeface="Arial"/>
              <a:sym typeface="Wingdings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600" smtClean="0">
                <a:cs typeface="Arial" charset="0"/>
              </a:rPr>
              <a:t>Vielen Dank für Ihre Aufmerksamkeit!</a:t>
            </a:r>
          </a:p>
        </p:txBody>
      </p:sp>
      <p:pic>
        <p:nvPicPr>
          <p:cNvPr id="19459" name="Bild 3" descr="unilogo-db Kopie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6775" y="109538"/>
            <a:ext cx="1828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Bild 4" descr="e0512400bf Kopie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9538"/>
            <a:ext cx="6808788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Bild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3875" y="1798638"/>
            <a:ext cx="8050213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de-DE" sz="2000" smtClean="0">
                <a:solidFill>
                  <a:srgbClr val="008000"/>
                </a:solidFill>
                <a:cs typeface="Arial" charset="0"/>
              </a:rPr>
              <a:t>Kontakt:</a:t>
            </a:r>
          </a:p>
          <a:p>
            <a:pPr algn="l"/>
            <a:endParaRPr lang="de-DE" sz="2000" smtClean="0">
              <a:solidFill>
                <a:srgbClr val="008000"/>
              </a:solidFill>
              <a:cs typeface="Arial" charset="0"/>
            </a:endParaRPr>
          </a:p>
          <a:p>
            <a:pPr algn="l"/>
            <a:r>
              <a:rPr lang="de-DE" sz="2000" smtClean="0">
                <a:solidFill>
                  <a:srgbClr val="008000"/>
                </a:solidFill>
                <a:cs typeface="Arial" charset="0"/>
              </a:rPr>
              <a:t>sophie.opitz@helios-kliniken.de</a:t>
            </a:r>
          </a:p>
          <a:p>
            <a:pPr algn="l"/>
            <a:r>
              <a:rPr lang="de-DE" sz="2000" smtClean="0">
                <a:solidFill>
                  <a:srgbClr val="008000"/>
                </a:solidFill>
                <a:cs typeface="Arial" charset="0"/>
              </a:rPr>
              <a:t>sophie.opitz@uni-rostock.de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>
                <a:cs typeface="Arial" charset="0"/>
              </a:rPr>
              <a:t>Auszug aus der Literaturliste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b="1" dirty="0" smtClean="0">
                <a:cs typeface="Arial"/>
              </a:rPr>
              <a:t>ALFERMANN, D., STOLL, O. </a:t>
            </a:r>
            <a:r>
              <a:rPr lang="de-DE" sz="1800" dirty="0" smtClean="0">
                <a:cs typeface="Arial"/>
              </a:rPr>
              <a:t>(1996): </a:t>
            </a:r>
            <a:r>
              <a:rPr lang="de-DE" sz="1800" dirty="0" err="1" smtClean="0">
                <a:cs typeface="Arial"/>
              </a:rPr>
              <a:t>Befindlichkeitsveränderungen</a:t>
            </a:r>
            <a:r>
              <a:rPr lang="de-DE" sz="1800" dirty="0" smtClean="0">
                <a:cs typeface="Arial"/>
              </a:rPr>
              <a:t> nach sportlicher Aktivität. Sportwissenschaft, 26, 406-422.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b="1" dirty="0" smtClean="0">
                <a:cs typeface="Arial"/>
              </a:rPr>
              <a:t>BRECHTWEILER, B., WEILER, U.</a:t>
            </a:r>
            <a:r>
              <a:rPr lang="de-DE" sz="1800" dirty="0" smtClean="0">
                <a:cs typeface="Arial"/>
              </a:rPr>
              <a:t> (2005): Bodymotion. </a:t>
            </a:r>
            <a:r>
              <a:rPr lang="de-DE" sz="1800" dirty="0" err="1" smtClean="0">
                <a:cs typeface="Arial"/>
              </a:rPr>
              <a:t>Pilates</a:t>
            </a:r>
            <a:r>
              <a:rPr lang="de-DE" sz="1800" dirty="0" smtClean="0">
                <a:cs typeface="Arial"/>
              </a:rPr>
              <a:t> in Perfektion. </a:t>
            </a:r>
            <a:r>
              <a:rPr lang="en-GB" sz="1800" dirty="0" smtClean="0">
                <a:cs typeface="Arial"/>
              </a:rPr>
              <a:t>Stuttgart: Karl F. </a:t>
            </a:r>
            <a:r>
              <a:rPr lang="en-GB" sz="1800" dirty="0" err="1" smtClean="0">
                <a:cs typeface="Arial"/>
              </a:rPr>
              <a:t>HaugVerlag</a:t>
            </a:r>
            <a:r>
              <a:rPr lang="en-GB" sz="1800" dirty="0" smtClean="0">
                <a:cs typeface="Arial"/>
              </a:rPr>
              <a:t> in MVS.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6" b="1" dirty="0" smtClean="0">
                <a:cs typeface="Arial"/>
              </a:rPr>
              <a:t>BROOCKS, A. </a:t>
            </a:r>
            <a:r>
              <a:rPr lang="de-DE" sz="1806" dirty="0" smtClean="0">
                <a:cs typeface="Arial"/>
              </a:rPr>
              <a:t>(2003): Depressive Störungen. In REIMERS, C., BROOCKS, A. (Hrsg. 2003): Neurologie, Psychiatrie und Sport.190-196. Stuttgart: Georg Thieme Verlag.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sz="1800" b="1" dirty="0" smtClean="0">
                <a:cs typeface="Arial"/>
              </a:rPr>
              <a:t>CRAFT, L., LANDERS, D. </a:t>
            </a:r>
            <a:r>
              <a:rPr lang="en-GB" sz="1800" dirty="0" smtClean="0">
                <a:cs typeface="Arial"/>
              </a:rPr>
              <a:t>(1998): The effect of exercise on clinical depression and depression resulting from mental illness: A meta-analysis. </a:t>
            </a:r>
            <a:r>
              <a:rPr lang="de-DE" sz="1800" dirty="0" smtClean="0">
                <a:cs typeface="Arial"/>
              </a:rPr>
              <a:t>Journal of </a:t>
            </a:r>
            <a:r>
              <a:rPr lang="de-DE" sz="1800" dirty="0" err="1" smtClean="0">
                <a:cs typeface="Arial"/>
              </a:rPr>
              <a:t>sport</a:t>
            </a:r>
            <a:r>
              <a:rPr lang="de-DE" sz="1800" dirty="0" smtClean="0">
                <a:cs typeface="Arial"/>
              </a:rPr>
              <a:t> and </a:t>
            </a:r>
            <a:r>
              <a:rPr lang="de-DE" sz="1800" dirty="0" err="1" smtClean="0">
                <a:cs typeface="Arial"/>
              </a:rPr>
              <a:t>exercisepsychology</a:t>
            </a:r>
            <a:r>
              <a:rPr lang="de-DE" sz="1800" dirty="0" smtClean="0">
                <a:cs typeface="Arial"/>
              </a:rPr>
              <a:t>, 20, 339-357.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b="1" dirty="0" smtClean="0">
                <a:cs typeface="Arial"/>
              </a:rPr>
              <a:t>DEIMEL, H</a:t>
            </a:r>
            <a:r>
              <a:rPr lang="de-DE" sz="1800" dirty="0" smtClean="0">
                <a:cs typeface="Arial"/>
              </a:rPr>
              <a:t>.(2002) : Körperliche Aktivität und psychogene Erkrankungen. In SAMITZ, G., MENSINK, G. (Hrsg. 2002): Körperliche Aktivität in Prävention und Therapie.195-205. München: Hans Marseille Verlag GmbH.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b="1" dirty="0" smtClean="0">
                <a:cs typeface="Arial"/>
              </a:rPr>
              <a:t>HEIMBECK, A., </a:t>
            </a:r>
            <a:r>
              <a:rPr lang="de-DE" sz="1800" b="1" dirty="0" err="1" smtClean="0">
                <a:cs typeface="Arial"/>
              </a:rPr>
              <a:t>Süttinger</a:t>
            </a:r>
            <a:r>
              <a:rPr lang="de-DE" sz="1800" b="1" dirty="0" smtClean="0">
                <a:cs typeface="Arial"/>
              </a:rPr>
              <a:t>, B.</a:t>
            </a:r>
            <a:r>
              <a:rPr lang="de-DE" sz="1800" dirty="0" smtClean="0">
                <a:cs typeface="Arial"/>
              </a:rPr>
              <a:t> (2007): Bewegungstherapie bei depressiven Patienten-ein Interventionsvergleich. Bewegungstherapie und Gesundheitssport, 23, 52-57.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sz="1800" b="1" dirty="0" smtClean="0">
                <a:cs typeface="Arial"/>
              </a:rPr>
              <a:t>PILATES, J., MILLER, W. </a:t>
            </a:r>
            <a:r>
              <a:rPr lang="en-GB" sz="1800" dirty="0" smtClean="0">
                <a:cs typeface="Arial"/>
              </a:rPr>
              <a:t>(1945): </a:t>
            </a:r>
            <a:r>
              <a:rPr lang="en-GB" sz="1800" dirty="0" err="1" smtClean="0">
                <a:cs typeface="Arial"/>
              </a:rPr>
              <a:t>Pilates´return</a:t>
            </a:r>
            <a:r>
              <a:rPr lang="en-GB" sz="1800" dirty="0" smtClean="0">
                <a:cs typeface="Arial"/>
              </a:rPr>
              <a:t> to life trough </a:t>
            </a:r>
            <a:r>
              <a:rPr lang="en-GB" sz="1800" dirty="0" err="1" smtClean="0">
                <a:cs typeface="Arial"/>
              </a:rPr>
              <a:t>contrology</a:t>
            </a:r>
            <a:r>
              <a:rPr lang="en-GB" sz="1800" dirty="0" smtClean="0">
                <a:cs typeface="Arial"/>
              </a:rPr>
              <a:t>. USA: Presentation Dynamics.</a:t>
            </a: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b="1" dirty="0" smtClean="0">
                <a:cs typeface="Arial"/>
              </a:rPr>
              <a:t>SCHÜLE, K., SCHNIEDERS, S. </a:t>
            </a:r>
            <a:r>
              <a:rPr lang="de-DE" sz="1800" dirty="0" smtClean="0">
                <a:cs typeface="Arial"/>
              </a:rPr>
              <a:t>(2004): Indikationskatalog Sporttherapie, Psychiatrie, Psychosomatik. In SCHÜLE, K., HUBER, G. (Hrsg. 2004): Grundlagen der Sporttherapie. 318. München: Urban und Fischer.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b="1" dirty="0" smtClean="0">
                <a:cs typeface="Arial"/>
              </a:rPr>
              <a:t>Verwendete Internetseite</a:t>
            </a: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dirty="0" err="1" smtClean="0">
                <a:cs typeface="Arial"/>
              </a:rPr>
              <a:t>http://www.bmg.bund.de</a:t>
            </a: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dirty="0" err="1" smtClean="0">
                <a:cs typeface="Arial"/>
              </a:rPr>
              <a:t>http://www.dimdi.de</a:t>
            </a:r>
            <a:r>
              <a:rPr lang="de-DE" sz="1800" dirty="0" smtClean="0">
                <a:cs typeface="Arial"/>
              </a:rPr>
              <a:t> (elektronisches ICD 10)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dirty="0" err="1" smtClean="0">
                <a:cs typeface="Arial"/>
              </a:rPr>
              <a:t>http://www.dvgs.de</a:t>
            </a: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800" dirty="0" err="1" smtClean="0">
                <a:cs typeface="Arial"/>
              </a:rPr>
              <a:t>http://www.testzentrale.de</a:t>
            </a: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800" dirty="0">
              <a:cs typeface="Arial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cs typeface="Arial"/>
              </a:rPr>
              <a:t>1. Basis und Struktur des Projekts</a:t>
            </a:r>
            <a:endParaRPr lang="de-DE" dirty="0">
              <a:cs typeface="Arial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dirty="0" smtClean="0">
                <a:cs typeface="Arial"/>
              </a:rPr>
              <a:t>Das Projekt dient der </a:t>
            </a:r>
            <a:r>
              <a:rPr lang="de-DE" dirty="0">
                <a:cs typeface="Arial"/>
              </a:rPr>
              <a:t>D</a:t>
            </a:r>
            <a:r>
              <a:rPr lang="de-DE" dirty="0" smtClean="0">
                <a:cs typeface="Arial"/>
              </a:rPr>
              <a:t>atengewinnung für eine Promotion am </a:t>
            </a:r>
            <a:r>
              <a:rPr lang="de-DE" dirty="0" smtClean="0">
                <a:solidFill>
                  <a:srgbClr val="008000"/>
                </a:solidFill>
                <a:cs typeface="Arial"/>
              </a:rPr>
              <a:t>Institut für Sportwissenschaft </a:t>
            </a:r>
            <a:r>
              <a:rPr lang="de-DE" dirty="0" smtClean="0">
                <a:cs typeface="Arial"/>
              </a:rPr>
              <a:t>der Universität Rostock.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dirty="0" smtClean="0">
                <a:cs typeface="Arial"/>
              </a:rPr>
              <a:t>Die Untersuchungsleiterin ist als Bewegungstherapeutin an der Klinik für Psychiatrie und Psychotherapie </a:t>
            </a:r>
            <a:r>
              <a:rPr lang="de-DE" dirty="0" smtClean="0">
                <a:solidFill>
                  <a:srgbClr val="000000"/>
                </a:solidFill>
                <a:cs typeface="Arial"/>
              </a:rPr>
              <a:t>der</a:t>
            </a:r>
            <a:r>
              <a:rPr lang="de-DE" dirty="0" err="1" smtClean="0">
                <a:solidFill>
                  <a:srgbClr val="008000"/>
                </a:solidFill>
                <a:cs typeface="Arial"/>
              </a:rPr>
              <a:t>Helios</a:t>
            </a:r>
            <a:r>
              <a:rPr lang="de-DE" dirty="0" smtClean="0">
                <a:solidFill>
                  <a:srgbClr val="008000"/>
                </a:solidFill>
                <a:cs typeface="Arial"/>
              </a:rPr>
              <a:t> Klinken Schwerin</a:t>
            </a:r>
            <a:r>
              <a:rPr lang="de-DE" dirty="0" smtClean="0">
                <a:cs typeface="Arial"/>
              </a:rPr>
              <a:t> angestellt.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dirty="0" smtClean="0">
                <a:cs typeface="Arial"/>
              </a:rPr>
              <a:t>Die Klinik für Psychiatrie und Psychotherapie des </a:t>
            </a:r>
            <a:r>
              <a:rPr lang="de-DE" dirty="0" smtClean="0">
                <a:solidFill>
                  <a:srgbClr val="008000"/>
                </a:solidFill>
                <a:cs typeface="Arial"/>
              </a:rPr>
              <a:t>Universitätsklinikums Rostock </a:t>
            </a:r>
            <a:r>
              <a:rPr lang="de-DE" dirty="0" smtClean="0">
                <a:cs typeface="Arial"/>
              </a:rPr>
              <a:t>ist ebenfalls durch Betreuung und Beratung in das Projekt involviert.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>
                <a:cs typeface="Arial" charset="0"/>
              </a:rPr>
              <a:t>2. Inhaltliche Ausgangspunkte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76363"/>
            <a:ext cx="8229600" cy="49530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3840" b="1" dirty="0" smtClean="0">
                <a:cs typeface="Arial"/>
              </a:rPr>
              <a:t>2.1 Das Krankheitsbild der Depression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384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3840" dirty="0" smtClean="0">
                <a:cs typeface="Arial"/>
              </a:rPr>
              <a:t>Die Depression ist laut BMG eine </a:t>
            </a:r>
            <a:r>
              <a:rPr lang="de-DE" sz="3840" dirty="0">
                <a:cs typeface="Arial"/>
              </a:rPr>
              <a:t>der häufigsten psychischen</a:t>
            </a:r>
            <a:r>
              <a:rPr lang="de-DE" sz="3840" dirty="0" smtClean="0">
                <a:cs typeface="Arial"/>
              </a:rPr>
              <a:t> Erkrankungen in der BRD (ca. 5%  der Bevölkerung leiden darunter, Tendenz steigend). </a:t>
            </a:r>
            <a:r>
              <a:rPr lang="de-DE" dirty="0" smtClean="0">
                <a:cs typeface="Arial"/>
              </a:rPr>
              <a:t>(www.bmg.bund.de)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88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3840" dirty="0" smtClean="0">
                <a:cs typeface="Arial"/>
              </a:rPr>
              <a:t>Entwicklung nachhaltiger, effektiver </a:t>
            </a:r>
            <a:r>
              <a:rPr lang="de-DE" sz="3840" dirty="0">
                <a:cs typeface="Arial"/>
              </a:rPr>
              <a:t>und </a:t>
            </a:r>
            <a:r>
              <a:rPr lang="de-DE" sz="3840" dirty="0" smtClean="0">
                <a:cs typeface="Arial"/>
              </a:rPr>
              <a:t>kostengünstiger </a:t>
            </a:r>
            <a:r>
              <a:rPr lang="de-DE" sz="3840" dirty="0">
                <a:cs typeface="Arial"/>
              </a:rPr>
              <a:t>Therapiemethoden ist daher</a:t>
            </a:r>
            <a:r>
              <a:rPr lang="de-DE" sz="3840" dirty="0" smtClean="0">
                <a:cs typeface="Arial"/>
              </a:rPr>
              <a:t> entscheidend.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88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3840" dirty="0" smtClean="0">
                <a:cs typeface="Arial"/>
              </a:rPr>
              <a:t>Die </a:t>
            </a:r>
            <a:r>
              <a:rPr lang="de-DE" sz="3840" dirty="0">
                <a:cs typeface="Arial"/>
              </a:rPr>
              <a:t>günstige Wirkung von Sporttherapie konnte in zahlreichen Studien nachgewissen werden.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sz="2880" dirty="0" smtClean="0">
                <a:cs typeface="Arial"/>
              </a:rPr>
              <a:t>(</a:t>
            </a:r>
            <a:r>
              <a:rPr lang="en-GB" sz="2880" dirty="0" err="1">
                <a:cs typeface="Arial"/>
              </a:rPr>
              <a:t>vglu.a</a:t>
            </a:r>
            <a:r>
              <a:rPr lang="en-GB" sz="2880" dirty="0">
                <a:cs typeface="Arial"/>
              </a:rPr>
              <a:t>.</a:t>
            </a:r>
            <a:r>
              <a:rPr lang="en-GB" sz="2880" dirty="0" smtClean="0">
                <a:cs typeface="Arial"/>
              </a:rPr>
              <a:t> BROOCKS 2003, DEIMEL 2002, CRAFT</a:t>
            </a:r>
            <a:r>
              <a:rPr lang="en-GB" sz="2880" dirty="0">
                <a:cs typeface="Arial"/>
              </a:rPr>
              <a:t>, LANDERS 1998,</a:t>
            </a:r>
            <a:r>
              <a:rPr lang="en-GB" sz="2880" dirty="0" smtClean="0">
                <a:cs typeface="Arial"/>
              </a:rPr>
              <a:t>                          NORTH</a:t>
            </a:r>
            <a:r>
              <a:rPr lang="en-GB" sz="2880" dirty="0">
                <a:cs typeface="Arial"/>
              </a:rPr>
              <a:t>, MC CULLAGH 1990 in HEIMBECK, SÜTTINGER 2007).</a:t>
            </a:r>
            <a:endParaRPr lang="de-DE" sz="2880" dirty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8600" y="731838"/>
            <a:ext cx="8686800" cy="5410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919" b="1" dirty="0" smtClean="0">
                <a:cs typeface="Arial"/>
              </a:rPr>
              <a:t>2.2 Sporttherapie für depressive Patienten</a:t>
            </a:r>
            <a:endParaRPr lang="de-DE" sz="27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800" dirty="0" smtClean="0">
                <a:cs typeface="Arial"/>
              </a:rPr>
              <a:t>Ziel: </a:t>
            </a:r>
            <a:r>
              <a:rPr lang="de-DE" sz="2400" dirty="0" smtClean="0">
                <a:cs typeface="Arial"/>
              </a:rPr>
              <a:t>Einsatz der Bewegung in all Ihre Dimensionen . 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400" dirty="0" smtClean="0">
                <a:cs typeface="Arial"/>
              </a:rPr>
              <a:t>=&gt; „Den Körper und darüber sich selbst wieder mehr spüren.“</a:t>
            </a: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/>
          </a:p>
        </p:txBody>
      </p:sp>
      <p:sp>
        <p:nvSpPr>
          <p:cNvPr id="6" name="Rechteck 5"/>
          <p:cNvSpPr/>
          <p:nvPr/>
        </p:nvSpPr>
        <p:spPr>
          <a:xfrm>
            <a:off x="838200" y="2895600"/>
            <a:ext cx="3048000" cy="3352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24" name="Textfeld 6"/>
          <p:cNvSpPr txBox="1">
            <a:spLocks noChangeArrowheads="1"/>
          </p:cNvSpPr>
          <p:nvPr/>
        </p:nvSpPr>
        <p:spPr bwMode="auto">
          <a:xfrm>
            <a:off x="960438" y="3001963"/>
            <a:ext cx="27432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Ausdauertraining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Spiele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Entspannungsübungen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Körperwahrnehmung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Krafttraining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Tanz</a:t>
            </a:r>
          </a:p>
        </p:txBody>
      </p:sp>
      <p:sp>
        <p:nvSpPr>
          <p:cNvPr id="8" name="Rechteck 7"/>
          <p:cNvSpPr/>
          <p:nvPr/>
        </p:nvSpPr>
        <p:spPr>
          <a:xfrm>
            <a:off x="5029200" y="2895600"/>
            <a:ext cx="3048000" cy="3352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26" name="Textfeld 8"/>
          <p:cNvSpPr txBox="1">
            <a:spLocks noChangeArrowheads="1"/>
          </p:cNvSpPr>
          <p:nvPr/>
        </p:nvSpPr>
        <p:spPr bwMode="auto">
          <a:xfrm>
            <a:off x="5257800" y="2919413"/>
            <a:ext cx="2819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Gedrückte Stimmung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Antriebslosigkeit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Konzentrationsschwäche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Reduziertes Selbstvertrauen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Körperbildstörungen</a:t>
            </a:r>
          </a:p>
          <a:p>
            <a:endParaRPr lang="de-DE">
              <a:cs typeface="Arial" charset="0"/>
            </a:endParaRPr>
          </a:p>
          <a:p>
            <a:r>
              <a:rPr lang="de-DE">
                <a:cs typeface="Arial" charset="0"/>
              </a:rPr>
              <a:t>Müdigkeit</a:t>
            </a:r>
          </a:p>
        </p:txBody>
      </p:sp>
      <p:sp>
        <p:nvSpPr>
          <p:cNvPr id="14" name="Pfeil nach rechts 13"/>
          <p:cNvSpPr/>
          <p:nvPr/>
        </p:nvSpPr>
        <p:spPr>
          <a:xfrm>
            <a:off x="3886200" y="4114800"/>
            <a:ext cx="1143000" cy="457200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28" name="Textfeld 14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2. Inhaltliche Ausgangspunkte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1285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2700" b="1" dirty="0" smtClean="0">
                <a:cs typeface="Arial"/>
              </a:rPr>
              <a:t>2.2 Inhalte und Methoden? 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882" b="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Die antidepressive Wirkung von Ausdauertraining konnte bisher in zahlreichen Studien nachgewiesen werden. </a:t>
            </a:r>
            <a:r>
              <a:rPr lang="de-DE" sz="2000" dirty="0" smtClean="0">
                <a:cs typeface="Arial"/>
              </a:rPr>
              <a:t>(vgl. </a:t>
            </a:r>
            <a:r>
              <a:rPr lang="de-DE" sz="2000" dirty="0" err="1" smtClean="0">
                <a:cs typeface="Arial"/>
              </a:rPr>
              <a:t>u.a</a:t>
            </a:r>
            <a:r>
              <a:rPr lang="de-DE" sz="2000" dirty="0" smtClean="0">
                <a:cs typeface="Arial"/>
              </a:rPr>
              <a:t>. </a:t>
            </a:r>
            <a:r>
              <a:rPr lang="de-DE" sz="2000" dirty="0" err="1" smtClean="0">
                <a:cs typeface="Arial"/>
              </a:rPr>
              <a:t>Broocks</a:t>
            </a:r>
            <a:r>
              <a:rPr lang="de-DE" sz="2000" dirty="0" smtClean="0">
                <a:cs typeface="Arial"/>
              </a:rPr>
              <a:t> 2003)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946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Neuere Untersuchungen konnten ebenfalls die Wirkung wahrnehmungszentrierter/körperpsychotherapeutischer Inhalte nachweisen.       </a:t>
            </a:r>
            <a:r>
              <a:rPr lang="de-DE" sz="2000" dirty="0" smtClean="0">
                <a:cs typeface="Arial"/>
              </a:rPr>
              <a:t>(vgl. </a:t>
            </a:r>
            <a:r>
              <a:rPr lang="de-DE" sz="2000" dirty="0" err="1" smtClean="0">
                <a:cs typeface="Arial"/>
              </a:rPr>
              <a:t>Heimbeck</a:t>
            </a:r>
            <a:r>
              <a:rPr lang="de-DE" sz="2000" dirty="0" smtClean="0">
                <a:cs typeface="Arial"/>
              </a:rPr>
              <a:t>, </a:t>
            </a:r>
            <a:r>
              <a:rPr lang="de-DE" sz="2000" dirty="0" err="1" smtClean="0">
                <a:cs typeface="Arial"/>
              </a:rPr>
              <a:t>Süttinger</a:t>
            </a:r>
            <a:r>
              <a:rPr lang="de-DE" sz="2000" dirty="0" smtClean="0">
                <a:cs typeface="Arial"/>
              </a:rPr>
              <a:t> 2007)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946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2700" dirty="0" smtClean="0">
                <a:cs typeface="Arial"/>
              </a:rPr>
              <a:t>Wie wirken intensive Formen der Körperarbeit, Kräftigung und Dehnung als Alternative zum Ausdauertraining?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de-DE" dirty="0"/>
          </a:p>
        </p:txBody>
      </p:sp>
      <p:sp>
        <p:nvSpPr>
          <p:cNvPr id="6147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2. Inhaltliche Ausgangspunkte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33400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10800" b="1" dirty="0" smtClean="0">
                <a:cs typeface="Arial"/>
              </a:rPr>
              <a:t>2.3 Die </a:t>
            </a:r>
            <a:r>
              <a:rPr lang="de-DE" sz="10800" b="1" dirty="0" err="1" smtClean="0">
                <a:cs typeface="Arial"/>
              </a:rPr>
              <a:t>Pilatesmethode</a:t>
            </a:r>
            <a:endParaRPr lang="de-DE" sz="10800" b="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b="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96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96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9600" dirty="0" smtClean="0">
                <a:solidFill>
                  <a:srgbClr val="000000"/>
                </a:solidFill>
              </a:rPr>
              <a:t>„Es ist der Geist, der sich den Körper baut.“ </a:t>
            </a:r>
            <a:r>
              <a:rPr lang="de-DE" sz="7200" dirty="0" smtClean="0">
                <a:solidFill>
                  <a:srgbClr val="000000"/>
                </a:solidFill>
              </a:rPr>
              <a:t>(Friedrich Schiller)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0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0800" dirty="0" smtClean="0">
                <a:cs typeface="Arial"/>
              </a:rPr>
              <a:t>Begründet durch J.H. </a:t>
            </a:r>
            <a:r>
              <a:rPr lang="de-DE" sz="10800" dirty="0" err="1" smtClean="0">
                <a:cs typeface="Arial"/>
              </a:rPr>
              <a:t>Pilates</a:t>
            </a:r>
            <a:r>
              <a:rPr lang="de-DE" sz="10800" dirty="0" smtClean="0">
                <a:cs typeface="Arial"/>
              </a:rPr>
              <a:t> (1880-1967)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0800" dirty="0" smtClean="0">
                <a:cs typeface="Arial"/>
              </a:rPr>
              <a:t>System </a:t>
            </a:r>
            <a:r>
              <a:rPr lang="de-DE" sz="10800" dirty="0">
                <a:cs typeface="Arial"/>
              </a:rPr>
              <a:t>aus Dehn- und </a:t>
            </a:r>
            <a:r>
              <a:rPr lang="de-DE" sz="10800" dirty="0" smtClean="0">
                <a:cs typeface="Arial"/>
              </a:rPr>
              <a:t>Kräftigungsübungen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de-DE" sz="10800" dirty="0" err="1" smtClean="0">
                <a:cs typeface="Arial"/>
              </a:rPr>
              <a:t>Body-Mind-Training</a:t>
            </a:r>
            <a:r>
              <a:rPr lang="de-DE" sz="10800" dirty="0" smtClean="0">
                <a:cs typeface="Arial"/>
              </a:rPr>
              <a:t>: Integration des Geistes in die Bewegung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de-DE" sz="2800" dirty="0" smtClean="0">
              <a:cs typeface="Arial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de-DE" sz="10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sz="9600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sz="96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0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0800" dirty="0" smtClean="0">
              <a:solidFill>
                <a:srgbClr val="008000"/>
              </a:solidFill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/>
          </a:p>
        </p:txBody>
      </p:sp>
      <p:sp>
        <p:nvSpPr>
          <p:cNvPr id="7171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2. Inhaltliche Ausgangspunkte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86740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10800" b="1" dirty="0" smtClean="0">
                <a:cs typeface="Arial"/>
              </a:rPr>
              <a:t>2.3 Die </a:t>
            </a:r>
            <a:r>
              <a:rPr lang="de-DE" sz="10800" b="1" dirty="0" err="1" smtClean="0">
                <a:cs typeface="Arial"/>
              </a:rPr>
              <a:t>Pilatesmethode</a:t>
            </a:r>
            <a:endParaRPr lang="en-GB" sz="9600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sz="9600" dirty="0" smtClean="0">
              <a:solidFill>
                <a:srgbClr val="00CCFF"/>
              </a:solidFill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sz="9600" dirty="0" smtClean="0">
                <a:solidFill>
                  <a:srgbClr val="000000"/>
                </a:solidFill>
              </a:rPr>
              <a:t>   „</a:t>
            </a:r>
            <a:r>
              <a:rPr lang="en-GB" sz="9600" dirty="0" err="1" smtClean="0">
                <a:solidFill>
                  <a:srgbClr val="000000"/>
                </a:solidFill>
              </a:rPr>
              <a:t>Contrology</a:t>
            </a:r>
            <a:r>
              <a:rPr lang="en-GB" sz="9600" dirty="0" smtClean="0">
                <a:solidFill>
                  <a:srgbClr val="000000"/>
                </a:solidFill>
              </a:rPr>
              <a:t> is not a fatiguing system of dull, boring, abhorred exercises repeated daily „ad-</a:t>
            </a:r>
            <a:r>
              <a:rPr lang="en-GB" sz="9600" dirty="0" err="1" smtClean="0">
                <a:solidFill>
                  <a:srgbClr val="000000"/>
                </a:solidFill>
              </a:rPr>
              <a:t>nauseaum</a:t>
            </a:r>
            <a:r>
              <a:rPr lang="en-GB" sz="9600" dirty="0" smtClean="0">
                <a:solidFill>
                  <a:srgbClr val="000000"/>
                </a:solidFill>
              </a:rPr>
              <a:t>.“ 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sz="7200" dirty="0" smtClean="0">
                <a:solidFill>
                  <a:srgbClr val="000000"/>
                </a:solidFill>
              </a:rPr>
              <a:t>     („Return to life through </a:t>
            </a:r>
            <a:r>
              <a:rPr lang="en-GB" sz="7200" dirty="0" err="1" smtClean="0">
                <a:solidFill>
                  <a:srgbClr val="000000"/>
                </a:solidFill>
              </a:rPr>
              <a:t>contrology</a:t>
            </a:r>
            <a:r>
              <a:rPr lang="en-GB" sz="7200" dirty="0" smtClean="0">
                <a:solidFill>
                  <a:srgbClr val="000000"/>
                </a:solidFill>
              </a:rPr>
              <a:t>“, Pilates 1945)</a:t>
            </a:r>
            <a:endParaRPr lang="de-DE" sz="9600" dirty="0" smtClean="0"/>
          </a:p>
          <a:p>
            <a:pPr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lang="de-DE" sz="9600" dirty="0" smtClean="0"/>
              <a:t>Ein kreatives Training, was Körper und Geist in jedem Moment fördert und fordert.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lang="de-DE" sz="9600" dirty="0" smtClean="0"/>
              <a:t>Ein Ganzkörpertraining, was insbesondere das Körperzentrum stabilisiert und kräftigt.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lang="de-DE" sz="9600" dirty="0" smtClean="0"/>
              <a:t>Ein Kontrapunkt zum „rein physischen Training“ im Fitnessstudio oder in den Sportarten.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9600" dirty="0" smtClean="0">
                <a:solidFill>
                  <a:srgbClr val="008000"/>
                </a:solidFill>
                <a:cs typeface="Arial"/>
              </a:rPr>
              <a:t>Berichte Betroffener über die antidepressive Wirkung des Trainings begründen die Hypothese, dass </a:t>
            </a:r>
            <a:r>
              <a:rPr lang="de-DE" sz="9600" dirty="0" err="1" smtClean="0">
                <a:solidFill>
                  <a:srgbClr val="008000"/>
                </a:solidFill>
                <a:cs typeface="Arial"/>
              </a:rPr>
              <a:t>Pilatestraining</a:t>
            </a:r>
            <a:r>
              <a:rPr lang="de-DE" sz="9600" dirty="0" smtClean="0">
                <a:solidFill>
                  <a:srgbClr val="008000"/>
                </a:solidFill>
                <a:cs typeface="Arial"/>
              </a:rPr>
              <a:t> ein effektiver Inhalt in der Therapie der Depression sein könnte</a:t>
            </a:r>
            <a:r>
              <a:rPr lang="de-DE" sz="10800" dirty="0" smtClean="0">
                <a:solidFill>
                  <a:srgbClr val="008000"/>
                </a:solidFill>
                <a:cs typeface="Arial"/>
              </a:rPr>
              <a:t>. </a:t>
            </a:r>
            <a:r>
              <a:rPr lang="de-DE" sz="2000" dirty="0" smtClean="0">
                <a:solidFill>
                  <a:srgbClr val="008000"/>
                </a:solidFill>
                <a:cs typeface="Arial"/>
              </a:rPr>
              <a:t>(</a:t>
            </a:r>
            <a:endParaRPr lang="de-DE" sz="10800" dirty="0" smtClean="0">
              <a:solidFill>
                <a:srgbClr val="008000"/>
              </a:solidFill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0800" dirty="0" smtClean="0">
              <a:solidFill>
                <a:srgbClr val="008000"/>
              </a:solidFill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5684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/>
          </a:p>
        </p:txBody>
      </p:sp>
      <p:sp>
        <p:nvSpPr>
          <p:cNvPr id="8195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2. Inhaltliche Ausgangspunkte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457200" y="5307013"/>
            <a:ext cx="381000" cy="152400"/>
          </a:xfrm>
          <a:prstGeom prst="rightArrow">
            <a:avLst/>
          </a:prstGeom>
          <a:solidFill>
            <a:srgbClr val="7AD32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b="1" dirty="0" smtClean="0">
                <a:cs typeface="Arial"/>
              </a:rPr>
              <a:t>2.3.1 Zentrale Prinzipien der </a:t>
            </a:r>
            <a:r>
              <a:rPr lang="de-DE" b="1" dirty="0" err="1" smtClean="0">
                <a:cs typeface="Arial"/>
              </a:rPr>
              <a:t>Pilatesmethode</a:t>
            </a:r>
            <a:endParaRPr lang="de-DE" b="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b="1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353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2353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de-DE" sz="1800" dirty="0" smtClean="0">
              <a:cs typeface="Arial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de-DE" sz="1800" dirty="0" smtClean="0">
                <a:cs typeface="Arial"/>
              </a:rPr>
              <a:t>(vgl. PILATES 1945, BRECHTEFELD, WEILER, 2005)</a:t>
            </a:r>
            <a:endParaRPr lang="de-DE" sz="1800" dirty="0">
              <a:cs typeface="Arial"/>
            </a:endParaRPr>
          </a:p>
        </p:txBody>
      </p:sp>
      <p:sp>
        <p:nvSpPr>
          <p:cNvPr id="9219" name="Textfeld 3"/>
          <p:cNvSpPr txBox="1">
            <a:spLocks noChangeArrowheads="1"/>
          </p:cNvSpPr>
          <p:nvPr/>
        </p:nvSpPr>
        <p:spPr bwMode="auto">
          <a:xfrm>
            <a:off x="0" y="44450"/>
            <a:ext cx="601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cs typeface="Arial" charset="0"/>
              </a:rPr>
              <a:t>2. Inhaltliche Ausgangspunkte</a:t>
            </a:r>
          </a:p>
        </p:txBody>
      </p:sp>
      <p:graphicFrame>
        <p:nvGraphicFramePr>
          <p:cNvPr id="6" name="Diagramm 5"/>
          <p:cNvGraphicFramePr/>
          <p:nvPr/>
        </p:nvGraphicFramePr>
        <p:xfrm>
          <a:off x="381000" y="990600"/>
          <a:ext cx="7543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nhaltsplatzhalter 4" descr="Jung und kernig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8193" r="-88193"/>
          <a:stretch>
            <a:fillRect/>
          </a:stretch>
        </p:blipFill>
        <p:spPr>
          <a:xfrm>
            <a:off x="-2209800" y="274638"/>
            <a:ext cx="8229600" cy="4525962"/>
          </a:xfrm>
        </p:spPr>
      </p:pic>
      <p:pic>
        <p:nvPicPr>
          <p:cNvPr id="10243" name="Bild 5" descr="Pilates-Joe_Teas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4000" y="2851150"/>
            <a:ext cx="50800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Bild 6" descr="pilatesreform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0"/>
            <a:ext cx="440213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Bild 7" descr="Rollover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263" y="4292600"/>
            <a:ext cx="42926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1181</Words>
  <Application>Microsoft Office PowerPoint</Application>
  <PresentationFormat>Bildschirmpräsentation (4:3)</PresentationFormat>
  <Paragraphs>241</Paragraphs>
  <Slides>19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Office-Design</vt:lpstr>
      <vt:lpstr>Die Pilatesmethode in der Sporttherapie für depressive Patienten</vt:lpstr>
      <vt:lpstr>1. Basis und Struktur des Projekts</vt:lpstr>
      <vt:lpstr>2. Inhaltliche Ausgangspunkte</vt:lpstr>
      <vt:lpstr>Folie 4</vt:lpstr>
      <vt:lpstr>Folie 5</vt:lpstr>
      <vt:lpstr>Folie 6</vt:lpstr>
      <vt:lpstr>Folie 7</vt:lpstr>
      <vt:lpstr>Folie 8</vt:lpstr>
      <vt:lpstr>Folie 9</vt:lpstr>
      <vt:lpstr>Folie 10</vt:lpstr>
      <vt:lpstr>3. Resultierende Fragestellung</vt:lpstr>
      <vt:lpstr>4. Projektaufbau</vt:lpstr>
      <vt:lpstr>Folie 13</vt:lpstr>
      <vt:lpstr>Folie 14</vt:lpstr>
      <vt:lpstr>Folie 15</vt:lpstr>
      <vt:lpstr>Folie 16</vt:lpstr>
      <vt:lpstr>5. Ergebnisse?</vt:lpstr>
      <vt:lpstr>Vielen Dank für Ihre Aufmerksamkeit!</vt:lpstr>
      <vt:lpstr>Auszug aus der Literaturliste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Sophie Opitz</dc:creator>
  <cp:lastModifiedBy>RaschmanS</cp:lastModifiedBy>
  <cp:revision>17</cp:revision>
  <dcterms:created xsi:type="dcterms:W3CDTF">2009-04-23T07:29:40Z</dcterms:created>
  <dcterms:modified xsi:type="dcterms:W3CDTF">2019-03-13T16:28:11Z</dcterms:modified>
</cp:coreProperties>
</file>