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93" r:id="rId20"/>
    <p:sldId id="294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648450" cy="984885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6" y="-6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buClrTx/>
              <a:buSz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7987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73380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79876" name="Rectangle 1028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14400" y="7620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48200"/>
            <a:ext cx="4876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7987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buClrTx/>
              <a:buSz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7987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33800" y="9372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Tx/>
              <a:buFontTx/>
              <a:buNone/>
              <a:defRPr sz="1200"/>
            </a:lvl1pPr>
          </a:lstStyle>
          <a:p>
            <a:fld id="{42D3CC78-DCC7-41FF-9E21-5131068DC35A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B8A8B5-32A8-4D62-ACE1-322033B983E5}" type="slidenum">
              <a:rPr lang="de-DE"/>
              <a:pPr/>
              <a:t>1</a:t>
            </a:fld>
            <a:endParaRPr lang="de-DE"/>
          </a:p>
        </p:txBody>
      </p:sp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4096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558439-243E-452C-98B1-BCD4A5D3B05D}" type="slidenum">
              <a:rPr lang="de-DE"/>
              <a:pPr/>
              <a:t>10</a:t>
            </a:fld>
            <a:endParaRPr lang="de-DE"/>
          </a:p>
        </p:txBody>
      </p:sp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5017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3B6C2C-2E2B-464B-97B8-B6DE77DFCFC8}" type="slidenum">
              <a:rPr lang="de-DE"/>
              <a:pPr/>
              <a:t>11</a:t>
            </a:fld>
            <a:endParaRPr lang="de-DE"/>
          </a:p>
        </p:txBody>
      </p:sp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5120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014B06-29D6-47CB-BAB8-E52944BCBC19}" type="slidenum">
              <a:rPr lang="de-DE"/>
              <a:pPr/>
              <a:t>12</a:t>
            </a:fld>
            <a:endParaRPr lang="de-DE"/>
          </a:p>
        </p:txBody>
      </p:sp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5222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612113-648A-44DB-8856-90A057938EEB}" type="slidenum">
              <a:rPr lang="de-DE"/>
              <a:pPr/>
              <a:t>13</a:t>
            </a:fld>
            <a:endParaRPr lang="de-DE"/>
          </a:p>
        </p:txBody>
      </p:sp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5325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1E38D9-95A6-4EFB-A3BF-6066BC271274}" type="slidenum">
              <a:rPr lang="de-DE"/>
              <a:pPr/>
              <a:t>14</a:t>
            </a:fld>
            <a:endParaRPr lang="de-DE"/>
          </a:p>
        </p:txBody>
      </p:sp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5427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383D8A-3BFC-4A5A-80FA-0F779095636C}" type="slidenum">
              <a:rPr lang="de-DE"/>
              <a:pPr/>
              <a:t>15</a:t>
            </a:fld>
            <a:endParaRPr lang="de-DE"/>
          </a:p>
        </p:txBody>
      </p:sp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5529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A9CA26-9CD2-4373-A6C0-B1829CE25CBC}" type="slidenum">
              <a:rPr lang="de-DE"/>
              <a:pPr/>
              <a:t>16</a:t>
            </a:fld>
            <a:endParaRPr lang="de-DE"/>
          </a:p>
        </p:txBody>
      </p:sp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5632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BEFBDB-4567-4462-ABF2-322E2C885816}" type="slidenum">
              <a:rPr lang="de-DE"/>
              <a:pPr/>
              <a:t>17</a:t>
            </a:fld>
            <a:endParaRPr lang="de-DE"/>
          </a:p>
        </p:txBody>
      </p:sp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5734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E09927-53AB-4C2A-9F21-CB6B1ABDBCB5}" type="slidenum">
              <a:rPr lang="de-DE"/>
              <a:pPr/>
              <a:t>18</a:t>
            </a:fld>
            <a:endParaRPr lang="de-DE"/>
          </a:p>
        </p:txBody>
      </p:sp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5837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6CC133-0019-4461-AC9E-6DA43FA5980E}" type="slidenum">
              <a:rPr lang="de-DE"/>
              <a:pPr/>
              <a:t>21</a:t>
            </a:fld>
            <a:endParaRPr lang="de-DE"/>
          </a:p>
        </p:txBody>
      </p:sp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6144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B45BF2-71B2-49D1-A873-1D2CA70B8610}" type="slidenum">
              <a:rPr lang="de-DE"/>
              <a:pPr/>
              <a:t>2</a:t>
            </a:fld>
            <a:endParaRPr lang="de-DE"/>
          </a:p>
        </p:txBody>
      </p:sp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4198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C36EBB-B1A2-4AA3-B058-CCFC4E7BE5F6}" type="slidenum">
              <a:rPr lang="de-DE"/>
              <a:pPr/>
              <a:t>22</a:t>
            </a:fld>
            <a:endParaRPr lang="de-DE"/>
          </a:p>
        </p:txBody>
      </p:sp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6246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9137E9-1539-4AF9-87CF-47452564AA36}" type="slidenum">
              <a:rPr lang="de-DE"/>
              <a:pPr/>
              <a:t>23</a:t>
            </a:fld>
            <a:endParaRPr lang="de-DE"/>
          </a:p>
        </p:txBody>
      </p:sp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6349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EC7712-BE72-4A08-9989-0DDAB6F9EB6D}" type="slidenum">
              <a:rPr lang="de-DE"/>
              <a:pPr/>
              <a:t>24</a:t>
            </a:fld>
            <a:endParaRPr lang="de-DE"/>
          </a:p>
        </p:txBody>
      </p:sp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6451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C6EF46-658F-4AF4-AD1F-5EEFC03C566F}" type="slidenum">
              <a:rPr lang="de-DE"/>
              <a:pPr/>
              <a:t>25</a:t>
            </a:fld>
            <a:endParaRPr lang="de-DE"/>
          </a:p>
        </p:txBody>
      </p:sp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6553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80042C-6C43-42F6-A0EB-354E7E2F05A2}" type="slidenum">
              <a:rPr lang="de-DE"/>
              <a:pPr/>
              <a:t>26</a:t>
            </a:fld>
            <a:endParaRPr lang="de-DE"/>
          </a:p>
        </p:txBody>
      </p:sp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6656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A91371-177E-4FC2-8D09-1D9C70BDE949}" type="slidenum">
              <a:rPr lang="de-DE"/>
              <a:pPr/>
              <a:t>27</a:t>
            </a:fld>
            <a:endParaRPr lang="de-DE"/>
          </a:p>
        </p:txBody>
      </p:sp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6758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B02473-058C-4006-8C83-F876713BAD2A}" type="slidenum">
              <a:rPr lang="de-DE"/>
              <a:pPr/>
              <a:t>28</a:t>
            </a:fld>
            <a:endParaRPr lang="de-DE"/>
          </a:p>
        </p:txBody>
      </p:sp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6861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FA5016-54F5-4636-9892-09E7E0EB301F}" type="slidenum">
              <a:rPr lang="de-DE"/>
              <a:pPr/>
              <a:t>29</a:t>
            </a:fld>
            <a:endParaRPr lang="de-DE"/>
          </a:p>
        </p:txBody>
      </p:sp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6963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66E748-5E73-4175-8D2E-85F1DB98D4A9}" type="slidenum">
              <a:rPr lang="de-DE"/>
              <a:pPr/>
              <a:t>30</a:t>
            </a:fld>
            <a:endParaRPr lang="de-DE"/>
          </a:p>
        </p:txBody>
      </p:sp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7065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C81C0E-52D8-4C27-9AC5-E69B6F081E83}" type="slidenum">
              <a:rPr lang="de-DE"/>
              <a:pPr/>
              <a:t>31</a:t>
            </a:fld>
            <a:endParaRPr lang="de-DE"/>
          </a:p>
        </p:txBody>
      </p:sp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7168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2E8999-DA9B-4382-952B-4B68D57E59D0}" type="slidenum">
              <a:rPr lang="de-DE"/>
              <a:pPr/>
              <a:t>3</a:t>
            </a:fld>
            <a:endParaRPr lang="de-DE"/>
          </a:p>
        </p:txBody>
      </p:sp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4301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44F458-A16B-4158-8237-16D8DB8D9CFE}" type="slidenum">
              <a:rPr lang="de-DE"/>
              <a:pPr/>
              <a:t>32</a:t>
            </a:fld>
            <a:endParaRPr lang="de-DE"/>
          </a:p>
        </p:txBody>
      </p:sp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7270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4C749E-035D-4541-96BB-44D1915C50F5}" type="slidenum">
              <a:rPr lang="de-DE"/>
              <a:pPr/>
              <a:t>33</a:t>
            </a:fld>
            <a:endParaRPr lang="de-DE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7373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471A0A-4BC6-4329-BD55-B76B4D53C121}" type="slidenum">
              <a:rPr lang="de-DE"/>
              <a:pPr/>
              <a:t>34</a:t>
            </a:fld>
            <a:endParaRPr lang="de-DE"/>
          </a:p>
        </p:txBody>
      </p:sp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7475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4CFD8D-B285-49E0-857D-E4E6DAD76AB0}" type="slidenum">
              <a:rPr lang="de-DE"/>
              <a:pPr/>
              <a:t>35</a:t>
            </a:fld>
            <a:endParaRPr lang="de-DE"/>
          </a:p>
        </p:txBody>
      </p:sp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7577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A995BB-619C-4729-91F1-098712BDB299}" type="slidenum">
              <a:rPr lang="de-DE"/>
              <a:pPr/>
              <a:t>36</a:t>
            </a:fld>
            <a:endParaRPr lang="de-DE"/>
          </a:p>
        </p:txBody>
      </p:sp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76802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6800" cy="4495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/>
          <a:lstStyle/>
          <a:p>
            <a:pPr eaLnBrk="1" hangingPunct="1">
              <a:spcBef>
                <a:spcPts val="4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/>
              <a:t>BWT-Module  Dr. Schneck (Zwiefalten)</a:t>
            </a:r>
            <a:r>
              <a:rPr lang="ar-SA">
                <a:cs typeface="Times New Roman" pitchFamily="18" charset="0"/>
              </a:rPr>
              <a:t>‏</a:t>
            </a:r>
            <a:endParaRPr lang="de-DE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AE30AF-181E-4AA3-A74B-112564530F84}" type="slidenum">
              <a:rPr lang="de-DE"/>
              <a:pPr/>
              <a:t>37</a:t>
            </a:fld>
            <a:endParaRPr lang="de-DE"/>
          </a:p>
        </p:txBody>
      </p:sp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7782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802D23-4D87-4F25-9972-875BBE757B4D}" type="slidenum">
              <a:rPr lang="de-DE"/>
              <a:pPr/>
              <a:t>4</a:t>
            </a:fld>
            <a:endParaRPr lang="de-DE"/>
          </a:p>
        </p:txBody>
      </p:sp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4403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B074FD-1390-4496-B292-EC3328A27450}" type="slidenum">
              <a:rPr lang="de-DE"/>
              <a:pPr/>
              <a:t>5</a:t>
            </a:fld>
            <a:endParaRPr lang="de-DE"/>
          </a:p>
        </p:txBody>
      </p:sp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4505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CC57E6-5E56-49F5-86F7-12EFC99F20A4}" type="slidenum">
              <a:rPr lang="de-DE"/>
              <a:pPr/>
              <a:t>6</a:t>
            </a:fld>
            <a:endParaRPr lang="de-DE"/>
          </a:p>
        </p:txBody>
      </p:sp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4608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C26B9F-C019-48DF-87A3-4100FD8E8B74}" type="slidenum">
              <a:rPr lang="de-DE"/>
              <a:pPr/>
              <a:t>7</a:t>
            </a:fld>
            <a:endParaRPr lang="de-DE"/>
          </a:p>
        </p:txBody>
      </p:sp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4710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F6B082-4BEB-4035-B066-85B35AFC1B07}" type="slidenum">
              <a:rPr lang="de-DE"/>
              <a:pPr/>
              <a:t>8</a:t>
            </a:fld>
            <a:endParaRPr lang="de-DE"/>
          </a:p>
        </p:txBody>
      </p:sp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4813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990011-C011-4A2B-85B7-AF163DB5E305}" type="slidenum">
              <a:rPr lang="de-DE"/>
              <a:pPr/>
              <a:t>9</a:t>
            </a:fld>
            <a:endParaRPr lang="de-DE"/>
          </a:p>
        </p:txBody>
      </p:sp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914400" y="762000"/>
            <a:ext cx="4876800" cy="3657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4915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648200"/>
            <a:ext cx="4875213" cy="449421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F7AB823-94C1-44EF-B342-0A26A21EEE61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59E1DFF-A1BB-4D22-AD1C-6F76909308BB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3513" y="463550"/>
            <a:ext cx="1941512" cy="57515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463550"/>
            <a:ext cx="5675313" cy="575151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E82EE27-3B31-4130-8DAA-D53CE62B0B0B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463550"/>
            <a:ext cx="7769225" cy="143351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>
          <a:xfrm>
            <a:off x="685800" y="6248400"/>
            <a:ext cx="1901825" cy="454025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92425" cy="454025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idx="12"/>
          </p:nvPr>
        </p:nvSpPr>
        <p:spPr>
          <a:xfrm>
            <a:off x="6553200" y="6248400"/>
            <a:ext cx="1901825" cy="454025"/>
          </a:xfrm>
        </p:spPr>
        <p:txBody>
          <a:bodyPr/>
          <a:lstStyle>
            <a:lvl1pPr>
              <a:defRPr/>
            </a:lvl1pPr>
          </a:lstStyle>
          <a:p>
            <a:fld id="{39DDC817-EB5C-49FA-BE9E-280D87130E3D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463550"/>
            <a:ext cx="7769225" cy="143351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69225" cy="4233863"/>
          </a:xfrm>
        </p:spPr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>
          <a:xfrm>
            <a:off x="685800" y="6248400"/>
            <a:ext cx="1901825" cy="454025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92425" cy="454025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>
          <a:xfrm>
            <a:off x="6553200" y="6248400"/>
            <a:ext cx="1901825" cy="454025"/>
          </a:xfrm>
        </p:spPr>
        <p:txBody>
          <a:bodyPr/>
          <a:lstStyle>
            <a:lvl1pPr>
              <a:defRPr/>
            </a:lvl1pPr>
          </a:lstStyle>
          <a:p>
            <a:fld id="{A0629750-67BE-4994-BC73-9DBDD9EEF65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1CC8971-9272-40E0-A8D1-5D32B9945B44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5ADF9EC-4DDD-412D-9E5F-7624EB3E0575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233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08412" cy="4233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955818F-8B8A-4A2A-A511-6D1970EDDDCB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C4443C4-CC16-43DC-8C14-83B94E47AC54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72265DA-2806-4263-B68C-0C025C5CEF3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D8257E2-D08D-4303-A58C-58B961E849CF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E8ADFA2-DF7C-48ED-93B6-099C91C61012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6BABE69-D2A6-4F3A-8A97-7FA1573B8D52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FF"/>
            </a:gs>
            <a:gs pos="50000">
              <a:srgbClr val="F8FAFE"/>
            </a:gs>
            <a:gs pos="100000">
              <a:srgbClr val="0066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3550"/>
            <a:ext cx="7769225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das Format des Titeltextes zu bearbeiten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69225" cy="4233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die Formate des Gliederungstextes zu bearbeiten</a:t>
            </a:r>
          </a:p>
          <a:p>
            <a:pPr lvl="1"/>
            <a:r>
              <a:rPr lang="en-GB" smtClean="0"/>
              <a:t>Zweite Gliederungsebene</a:t>
            </a:r>
          </a:p>
          <a:p>
            <a:pPr lvl="2"/>
            <a:r>
              <a:rPr lang="en-GB" smtClean="0"/>
              <a:t>Dritte Gliederungsebene</a:t>
            </a:r>
          </a:p>
          <a:p>
            <a:pPr lvl="3"/>
            <a:r>
              <a:rPr lang="en-GB" smtClean="0"/>
              <a:t>Vierte Gliederungsebene</a:t>
            </a:r>
          </a:p>
          <a:p>
            <a:pPr lvl="4"/>
            <a:r>
              <a:rPr lang="en-GB" smtClean="0"/>
              <a:t>Fünfte Gliederungsebene</a:t>
            </a:r>
          </a:p>
          <a:p>
            <a:pPr lvl="4"/>
            <a:r>
              <a:rPr lang="en-GB" smtClean="0"/>
              <a:t>Sechste Gliederungsebene</a:t>
            </a:r>
          </a:p>
          <a:p>
            <a:pPr lvl="4"/>
            <a:r>
              <a:rPr lang="en-GB" smtClean="0"/>
              <a:t>Siebente Gliederungsebene</a:t>
            </a:r>
          </a:p>
          <a:p>
            <a:pPr lvl="4"/>
            <a:r>
              <a:rPr lang="en-GB" smtClean="0"/>
              <a:t>Achte Gliederungsebene</a:t>
            </a:r>
          </a:p>
          <a:p>
            <a:pPr lvl="4"/>
            <a:r>
              <a:rPr lang="en-GB" smtClean="0"/>
              <a:t>Neunte Gliederungsebene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9018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endParaRPr lang="de-D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24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18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fld id="{429FC662-4641-4550-8751-EAD5F9283CD0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</a:defRPr>
      </a:lvl2pPr>
      <a:lvl3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</a:defRPr>
      </a:lvl3pPr>
      <a:lvl4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</a:defRPr>
      </a:lvl4pPr>
      <a:lvl5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</a:defRPr>
      </a:lvl5pPr>
      <a:lvl6pPr marL="4572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</a:defRPr>
      </a:lvl6pPr>
      <a:lvl7pPr marL="9144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</a:defRPr>
      </a:lvl7pPr>
      <a:lvl8pPr marL="1371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</a:defRPr>
      </a:lvl8pPr>
      <a:lvl9pPr marL="18288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</a:defRPr>
      </a:lvl9pPr>
    </p:titleStyle>
    <p:bodyStyle>
      <a:lvl1pPr marL="339725" indent="-339725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39775" indent="-282575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139950"/>
            <a:ext cx="7772400" cy="14351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/>
              <a:t>Bewegungstherapie in der Schizophreniebehandlung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371600" y="3886200"/>
            <a:ext cx="6400800" cy="2492375"/>
          </a:xfrm>
          <a:prstGeom prst="rect">
            <a:avLst/>
          </a:prstGeom>
          <a:noFill/>
          <a:ln/>
        </p:spPr>
        <p:txBody>
          <a:bodyPr lIns="90000" tIns="46800" rIns="90000" bIns="46800"/>
          <a:lstStyle/>
          <a:p>
            <a:pPr marL="457200" lvl="1" indent="0" algn="ctr">
              <a:buFont typeface="Times New Roman" pitchFamily="18" charset="0"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de-DE"/>
              <a:t>Leitlinien und Praxisempfehlungen für eine psychiatrische Bewegungstherapie</a:t>
            </a:r>
          </a:p>
          <a:p>
            <a:pPr marL="457200" lvl="1" indent="0" algn="ctr">
              <a:buFont typeface="Times New Roman" pitchFamily="18" charset="0"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endParaRPr lang="de-DE"/>
          </a:p>
          <a:p>
            <a:pPr marL="457200" lvl="1" indent="0" algn="ctr">
              <a:spcBef>
                <a:spcPts val="500"/>
              </a:spcBef>
              <a:buFont typeface="Times New Roman" pitchFamily="18" charset="0"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de-DE" sz="2000"/>
              <a:t>Ergebnisse des Arbeitstreffens </a:t>
            </a:r>
          </a:p>
          <a:p>
            <a:pPr marL="457200" lvl="1" indent="0" algn="ctr">
              <a:spcBef>
                <a:spcPts val="500"/>
              </a:spcBef>
              <a:buFont typeface="Times New Roman" pitchFamily="18" charset="0"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de-DE" sz="2000"/>
              <a:t>der AG „Bewegungstherapie und Schizophrenie“</a:t>
            </a:r>
          </a:p>
          <a:p>
            <a:pPr marL="457200" lvl="1" indent="0" algn="ctr">
              <a:spcBef>
                <a:spcPts val="400"/>
              </a:spcBef>
              <a:buFont typeface="Times New Roman" pitchFamily="18" charset="0"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de-DE" sz="1600"/>
              <a:t>(A. Stammer, Weinsberg im April 2009)</a:t>
            </a:r>
            <a:r>
              <a:rPr lang="ar-SA" sz="1600">
                <a:cs typeface="Times New Roman" pitchFamily="18" charset="0"/>
              </a:rPr>
              <a:t>‏</a:t>
            </a:r>
            <a:endParaRPr lang="de-DE" sz="16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381000"/>
            <a:ext cx="4724400" cy="5943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4800"/>
              <a:t>Kontaktverhalten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371600" y="1219200"/>
            <a:ext cx="6400800" cy="5808663"/>
          </a:xfrm>
          <a:prstGeom prst="rect">
            <a:avLst/>
          </a:prstGeom>
          <a:noFill/>
          <a:ln/>
        </p:spPr>
        <p:txBody>
          <a:bodyPr lIns="90000" tIns="46800" rIns="90000" bIns="46800"/>
          <a:lstStyle/>
          <a:p>
            <a:pPr marL="457200" lvl="1" indent="0">
              <a:spcBef>
                <a:spcPts val="600"/>
              </a:spcBef>
              <a:buFont typeface="Times New Roman" pitchFamily="18" charset="0"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de-DE" sz="2400" b="1">
                <a:cs typeface="Times New Roman" pitchFamily="18" charset="0"/>
              </a:rPr>
              <a:t>Hierunter versteht man den Grad an emotionalen Kontakten, die ein Patient unter Berücksichtigung der Art der Situation herstellen kann, d.h. </a:t>
            </a:r>
          </a:p>
          <a:p>
            <a:pPr marL="457200" lvl="1" indent="0">
              <a:spcBef>
                <a:spcPts val="600"/>
              </a:spcBef>
              <a:buFont typeface="Times New Roman" pitchFamily="18" charset="0"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de-DE" sz="2400" b="1">
                <a:cs typeface="Times New Roman" pitchFamily="18" charset="0"/>
              </a:rPr>
              <a:t>Kontakte emotionaler Art mit den Patienten und dem Therapeuten.</a:t>
            </a:r>
            <a:r>
              <a:rPr lang="de-DE" sz="2400">
                <a:cs typeface="Times New Roman" pitchFamily="18" charset="0"/>
              </a:rPr>
              <a:t> </a:t>
            </a:r>
          </a:p>
          <a:p>
            <a:pPr marL="457200" lvl="1" indent="0">
              <a:spcBef>
                <a:spcPts val="600"/>
              </a:spcBef>
              <a:buFont typeface="Times New Roman" pitchFamily="18" charset="0"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de-DE" sz="2400" i="1" u="sng">
                <a:cs typeface="Times New Roman" pitchFamily="18" charset="0"/>
              </a:rPr>
              <a:t>Überbindendes Kontaktverhalten</a:t>
            </a:r>
            <a:r>
              <a:rPr lang="de-DE" sz="2400" i="1">
                <a:cs typeface="Times New Roman" pitchFamily="18" charset="0"/>
              </a:rPr>
              <a:t> kann sich als überangepaßt, gekünstelt, aufdringlich, klebrig, haftend, zu fürsorglich, zu vertraulich offenbaren. Das Kontaktverhalten ist durch zu viel Offenheit gekennzeichnet.</a:t>
            </a:r>
          </a:p>
          <a:p>
            <a:pPr marL="457200" lvl="1" indent="0">
              <a:spcBef>
                <a:spcPts val="600"/>
              </a:spcBef>
              <a:buFont typeface="Times New Roman" pitchFamily="18" charset="0"/>
              <a:buNone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</a:pPr>
            <a:r>
              <a:rPr lang="de-DE" sz="2400" i="1" u="sng">
                <a:cs typeface="Times New Roman" pitchFamily="18" charset="0"/>
              </a:rPr>
              <a:t>Kontaktverhalten mit zu wenig emotionaler Bindung</a:t>
            </a:r>
            <a:r>
              <a:rPr lang="de-DE" sz="2400" i="1">
                <a:cs typeface="Times New Roman" pitchFamily="18" charset="0"/>
              </a:rPr>
              <a:t> zeigt sich durch formales, gehemmtes, ablehnendes, distanziertes Verhalten.</a:t>
            </a:r>
            <a:r>
              <a:rPr lang="de-DE" sz="240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/>
              <a:t>Kontaktverhalten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 b="1"/>
              <a:t>+3</a:t>
            </a:r>
            <a:r>
              <a:rPr lang="de-DE" sz="2400"/>
              <a:t> P. ist aufdringlich, klebrig, haftend, zu fürsorglich, dauernd mit jemandem zusammen, mischt sich in alles ein.</a:t>
            </a: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 b="1"/>
              <a:t>+2</a:t>
            </a:r>
            <a:r>
              <a:rPr lang="de-DE" sz="2400"/>
              <a:t> P. ist sehr mitteilsam, zeigt zu viel Interesse an Mitpatienten, bevorzugt Übungen mit Partner. P. ist übermäßig besorgt um andere.</a:t>
            </a: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 b="1"/>
              <a:t>+1</a:t>
            </a:r>
            <a:r>
              <a:rPr lang="de-DE" sz="2400"/>
              <a:t> P. zeigt zu viel Offenheit, etwas zu viel Interesse an den Mitpatienten, trennt sich mit etwas Verzögerung in Partnerübungen.</a:t>
            </a: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 b="1"/>
              <a:t>0</a:t>
            </a:r>
            <a:r>
              <a:rPr lang="de-DE" sz="2400"/>
              <a:t> Kontakte sind der Sit. angemessen und werden geknüpft, wenn die Situat. gegeben ist. Gefühlsteilnahme (Nähe, Distanz, Offenheit) sind im Gespräch angemessen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/>
              <a:t>Kontaktverhalten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 b="1"/>
              <a:t>-1</a:t>
            </a:r>
            <a:r>
              <a:rPr lang="de-DE" sz="2400"/>
              <a:t> P. knüpft kaum Kontakte. Verbale und nonverbale Kontakte sind eingeschränkt. Die Beziehung zu den Anderen ist formal.</a:t>
            </a: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 b="1"/>
              <a:t>-2</a:t>
            </a:r>
            <a:r>
              <a:rPr lang="de-DE" sz="2400"/>
              <a:t> P. reagiert kaum, wenn andere Kontakt aufnehmen wollen. Bei Bewegungssituationen in Spielformen und Partnerübungen ist der P. emotional distanziert.</a:t>
            </a: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 b="1"/>
              <a:t>-3</a:t>
            </a:r>
            <a:r>
              <a:rPr lang="de-DE" sz="2400"/>
              <a:t> P. ist ablehnend, zieht sich vor anderen zurück, ist oft alleine und isoliert.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-15875"/>
            <a:ext cx="7772400" cy="170973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000"/>
              <a:t/>
            </a:r>
            <a:br>
              <a:rPr lang="de-DE" sz="2000"/>
            </a:br>
            <a:r>
              <a:rPr lang="de-DE" sz="3600" u="sng"/>
              <a:t>Therapieplanung</a:t>
            </a:r>
            <a:r>
              <a:rPr lang="de-DE" sz="2000" u="sng"/>
              <a:t/>
            </a:r>
            <a:br>
              <a:rPr lang="de-DE" sz="2000" u="sng"/>
            </a:br>
            <a:r>
              <a:rPr lang="de-DE" sz="2000" u="sng"/>
              <a:t/>
            </a:r>
            <a:br>
              <a:rPr lang="de-DE" sz="2000" u="sng"/>
            </a:br>
            <a:r>
              <a:rPr lang="de-DE" sz="2400">
                <a:latin typeface="Wingdings" pitchFamily="2" charset="2"/>
              </a:rPr>
              <a:t></a:t>
            </a:r>
            <a:r>
              <a:rPr lang="de-DE" sz="3000"/>
              <a:t> </a:t>
            </a:r>
            <a:r>
              <a:rPr lang="de-DE" sz="2800"/>
              <a:t>Gliederung des therapeutischen Prozesses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2133600"/>
            <a:ext cx="8001000" cy="4114800"/>
          </a:xfrm>
          <a:ln/>
        </p:spPr>
        <p:txBody>
          <a:bodyPr/>
          <a:lstStyle/>
          <a:p>
            <a:pPr marL="606425" indent="-606425">
              <a:spcBef>
                <a:spcPts val="575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de-DE" sz="2300"/>
              <a:t>Bewegungstherapeutische Problem- und Verhaltensanalyse / bewegungstherapeutische Diagnostik</a:t>
            </a:r>
          </a:p>
          <a:p>
            <a:pPr marL="606425" indent="-606425">
              <a:spcBef>
                <a:spcPts val="575"/>
              </a:spcBef>
              <a:buFont typeface="Times New Roman" pitchFamily="18" charset="0"/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endParaRPr lang="de-DE" sz="2300"/>
          </a:p>
          <a:p>
            <a:pPr marL="606425" indent="-606425">
              <a:spcBef>
                <a:spcPts val="575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de-DE" sz="2300" b="1"/>
              <a:t>Formulierung von Therapiezielen</a:t>
            </a:r>
          </a:p>
          <a:p>
            <a:pPr marL="606425" indent="-606425">
              <a:spcBef>
                <a:spcPts val="575"/>
              </a:spcBef>
              <a:buFont typeface="Times New Roman" pitchFamily="18" charset="0"/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endParaRPr lang="de-DE" sz="2300"/>
          </a:p>
          <a:p>
            <a:pPr marL="606425" indent="-606425">
              <a:spcBef>
                <a:spcPts val="575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de-DE" sz="2300"/>
              <a:t>Festlegung und Gestaltung der Therapiestruktur</a:t>
            </a:r>
          </a:p>
          <a:p>
            <a:pPr marL="606425" indent="-606425">
              <a:spcBef>
                <a:spcPts val="575"/>
              </a:spcBef>
              <a:buFont typeface="Times New Roman" pitchFamily="18" charset="0"/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endParaRPr lang="de-DE" sz="2300"/>
          </a:p>
          <a:p>
            <a:pPr marL="606425" indent="-606425">
              <a:spcBef>
                <a:spcPts val="575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de-DE" sz="2300"/>
              <a:t>Therapiekontrolle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3180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3200" u="sng"/>
              <a:t>Übungsleitlinien in der Bewegungstherapie mit schizophren Kranken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772400" cy="4114800"/>
          </a:xfrm>
          <a:ln/>
        </p:spPr>
        <p:txBody>
          <a:bodyPr/>
          <a:lstStyle/>
          <a:p>
            <a:pPr marL="606425" indent="-606425">
              <a:lnSpc>
                <a:spcPct val="90000"/>
              </a:lnSpc>
              <a:spcBef>
                <a:spcPts val="700"/>
              </a:spcBef>
              <a:buFont typeface="Times New Roman" pitchFamily="18" charset="0"/>
              <a:buAutoNum type="arabicPeriod"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de-DE" sz="2800"/>
              <a:t>Beziehung zu sich selbst über den eigenen Körper</a:t>
            </a:r>
          </a:p>
          <a:p>
            <a:pPr marL="606425" indent="-606425">
              <a:lnSpc>
                <a:spcPct val="90000"/>
              </a:lnSpc>
              <a:spcBef>
                <a:spcPts val="700"/>
              </a:spcBef>
              <a:buFont typeface="Times New Roman" pitchFamily="18" charset="0"/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endParaRPr lang="de-DE" sz="2800"/>
          </a:p>
          <a:p>
            <a:pPr marL="606425" indent="-606425">
              <a:lnSpc>
                <a:spcPct val="90000"/>
              </a:lnSpc>
              <a:spcBef>
                <a:spcPts val="700"/>
              </a:spcBef>
              <a:buFont typeface="Times New Roman" pitchFamily="18" charset="0"/>
              <a:buAutoNum type="arabicPeriod"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de-DE" sz="2800"/>
              <a:t>Beziehung zu Raum und Zeit</a:t>
            </a:r>
          </a:p>
          <a:p>
            <a:pPr marL="606425" indent="-606425">
              <a:lnSpc>
                <a:spcPct val="90000"/>
              </a:lnSpc>
              <a:spcBef>
                <a:spcPts val="700"/>
              </a:spcBef>
              <a:buFont typeface="Times New Roman" pitchFamily="18" charset="0"/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endParaRPr lang="de-DE" sz="2800"/>
          </a:p>
          <a:p>
            <a:pPr marL="606425" indent="-606425">
              <a:lnSpc>
                <a:spcPct val="90000"/>
              </a:lnSpc>
              <a:spcBef>
                <a:spcPts val="700"/>
              </a:spcBef>
              <a:buFont typeface="Times New Roman" pitchFamily="18" charset="0"/>
              <a:buAutoNum type="arabicPeriod"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de-DE" sz="2800"/>
              <a:t>Beziehung zu den Dingen der Umwelt</a:t>
            </a:r>
          </a:p>
          <a:p>
            <a:pPr marL="606425" indent="-606425">
              <a:lnSpc>
                <a:spcPct val="90000"/>
              </a:lnSpc>
              <a:spcBef>
                <a:spcPts val="700"/>
              </a:spcBef>
              <a:buFont typeface="Times New Roman" pitchFamily="18" charset="0"/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endParaRPr lang="de-DE" sz="2800"/>
          </a:p>
          <a:p>
            <a:pPr marL="606425" indent="-606425">
              <a:lnSpc>
                <a:spcPct val="90000"/>
              </a:lnSpc>
              <a:spcBef>
                <a:spcPts val="700"/>
              </a:spcBef>
              <a:buFont typeface="Times New Roman" pitchFamily="18" charset="0"/>
              <a:buAutoNum type="arabicPeriod"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de-DE" sz="2800"/>
              <a:t>Beziehung zu den Mitmenschen</a:t>
            </a:r>
          </a:p>
          <a:p>
            <a:pPr marL="606425" indent="-606425">
              <a:lnSpc>
                <a:spcPct val="90000"/>
              </a:lnSpc>
              <a:spcBef>
                <a:spcPts val="500"/>
              </a:spcBef>
              <a:buFont typeface="Times New Roman" pitchFamily="18" charset="0"/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de-DE" sz="2000"/>
              <a:t>(Krietsch &amp; Heuer 1997)‏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3600"/>
              <a:t>Bewegungstherapeutische Zielsetzungen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>
                <a:latin typeface="Symbol" pitchFamily="18" charset="2"/>
                <a:cs typeface="Times New Roman" pitchFamily="18" charset="0"/>
              </a:rPr>
              <a:t></a:t>
            </a:r>
            <a:r>
              <a:rPr lang="de-DE">
                <a:cs typeface="Times New Roman" pitchFamily="18" charset="0"/>
              </a:rPr>
              <a:t> </a:t>
            </a:r>
            <a:r>
              <a:rPr lang="de-DE" sz="2800">
                <a:cs typeface="Times New Roman" pitchFamily="18" charset="0"/>
              </a:rPr>
              <a:t>     Körperwahrnehmung</a:t>
            </a:r>
          </a:p>
          <a:p>
            <a:pPr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800">
                <a:latin typeface="Symbol" pitchFamily="18" charset="2"/>
                <a:cs typeface="Times New Roman" pitchFamily="18" charset="0"/>
              </a:rPr>
              <a:t></a:t>
            </a:r>
            <a:r>
              <a:rPr lang="de-DE" sz="2800">
                <a:cs typeface="Times New Roman" pitchFamily="18" charset="0"/>
              </a:rPr>
              <a:t>      Aktivierung</a:t>
            </a:r>
            <a:r>
              <a:rPr lang="de-DE" sz="2800">
                <a:solidFill>
                  <a:srgbClr val="339966"/>
                </a:solidFill>
                <a:cs typeface="Times New Roman" pitchFamily="18" charset="0"/>
              </a:rPr>
              <a:t>, </a:t>
            </a:r>
            <a:r>
              <a:rPr lang="de-DE" sz="2800">
                <a:cs typeface="Times New Roman" pitchFamily="18" charset="0"/>
              </a:rPr>
              <a:t>Vitalisierung, Verbesserung 	motorischer Grundfertigkeiten</a:t>
            </a:r>
          </a:p>
          <a:p>
            <a:pPr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800">
                <a:latin typeface="Symbol" pitchFamily="18" charset="2"/>
                <a:cs typeface="Times New Roman" pitchFamily="18" charset="0"/>
              </a:rPr>
              <a:t></a:t>
            </a:r>
            <a:r>
              <a:rPr lang="de-DE" sz="2800">
                <a:cs typeface="Times New Roman" pitchFamily="18" charset="0"/>
              </a:rPr>
              <a:t>      Aufmerksamkeit und Konzentration</a:t>
            </a:r>
          </a:p>
          <a:p>
            <a:pPr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800">
                <a:latin typeface="Symbol" pitchFamily="18" charset="2"/>
                <a:cs typeface="Times New Roman" pitchFamily="18" charset="0"/>
              </a:rPr>
              <a:t></a:t>
            </a:r>
            <a:r>
              <a:rPr lang="de-DE" sz="2800">
                <a:cs typeface="Times New Roman" pitchFamily="18" charset="0"/>
              </a:rPr>
              <a:t>      Kommunikation, Beziehungsfähigkeit und 	soziale Interaktion</a:t>
            </a:r>
          </a:p>
          <a:p>
            <a:pPr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800">
                <a:latin typeface="Symbol" pitchFamily="18" charset="2"/>
                <a:cs typeface="Times New Roman" pitchFamily="18" charset="0"/>
              </a:rPr>
              <a:t></a:t>
            </a:r>
            <a:r>
              <a:rPr lang="de-DE" sz="2800">
                <a:cs typeface="Times New Roman" pitchFamily="18" charset="0"/>
              </a:rPr>
              <a:t>      Angstbewältigung, Verbesserung der 	Selbstwirksamkeitserwartung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>
                <a:cs typeface="Times New Roman" pitchFamily="18" charset="0"/>
              </a:rPr>
              <a:t>(vgl. Deimel 1990)‏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1600" b="1"/>
              <a:t>Therapieziele für den schizophrenen Formenkreis</a:t>
            </a:r>
            <a:br>
              <a:rPr lang="de-DE" sz="1600" b="1"/>
            </a:br>
            <a:r>
              <a:rPr lang="de-DE" sz="1600" b="1"/>
              <a:t>(in Anlehnung an SCHARFETTER 1998, KRIETSCH/HEUER 1997)</a:t>
            </a:r>
            <a:r>
              <a:rPr lang="de-DE" sz="1600"/>
              <a:t> </a:t>
            </a:r>
          </a:p>
        </p:txBody>
      </p:sp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685800" y="1143000"/>
            <a:ext cx="7772400" cy="5629275"/>
            <a:chOff x="432" y="720"/>
            <a:chExt cx="4896" cy="3546"/>
          </a:xfrm>
        </p:grpSpPr>
        <p:sp>
          <p:nvSpPr>
            <p:cNvPr id="19459" name="Rectangle 3"/>
            <p:cNvSpPr>
              <a:spLocks noChangeArrowheads="1"/>
            </p:cNvSpPr>
            <p:nvPr/>
          </p:nvSpPr>
          <p:spPr bwMode="auto">
            <a:xfrm>
              <a:off x="3696" y="3716"/>
              <a:ext cx="1632" cy="5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460" name="Rectangle 4"/>
            <p:cNvSpPr>
              <a:spLocks noChangeArrowheads="1"/>
            </p:cNvSpPr>
            <p:nvPr/>
          </p:nvSpPr>
          <p:spPr bwMode="auto">
            <a:xfrm>
              <a:off x="2064" y="3716"/>
              <a:ext cx="1632" cy="5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461" name="Rectangle 5"/>
            <p:cNvSpPr>
              <a:spLocks noChangeArrowheads="1"/>
            </p:cNvSpPr>
            <p:nvPr/>
          </p:nvSpPr>
          <p:spPr bwMode="auto">
            <a:xfrm>
              <a:off x="432" y="3716"/>
              <a:ext cx="1632" cy="5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4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600">
                  <a:solidFill>
                    <a:srgbClr val="000000"/>
                  </a:solidFill>
                </a:rPr>
                <a:t>Unsicherheit über die eigene Identität</a:t>
              </a:r>
            </a:p>
            <a:p>
              <a:pPr>
                <a:spcBef>
                  <a:spcPts val="4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600">
                  <a:solidFill>
                    <a:srgbClr val="000000"/>
                  </a:solidFill>
                </a:rPr>
                <a:t>Verlust der eigenen Identität</a:t>
              </a:r>
            </a:p>
          </p:txBody>
        </p:sp>
        <p:sp>
          <p:nvSpPr>
            <p:cNvPr id="19462" name="Rectangle 6"/>
            <p:cNvSpPr>
              <a:spLocks noChangeArrowheads="1"/>
            </p:cNvSpPr>
            <p:nvPr/>
          </p:nvSpPr>
          <p:spPr bwMode="auto">
            <a:xfrm>
              <a:off x="3696" y="3197"/>
              <a:ext cx="1632" cy="5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463" name="Rectangle 7"/>
            <p:cNvSpPr>
              <a:spLocks noChangeArrowheads="1"/>
            </p:cNvSpPr>
            <p:nvPr/>
          </p:nvSpPr>
          <p:spPr bwMode="auto">
            <a:xfrm>
              <a:off x="2064" y="3197"/>
              <a:ext cx="1632" cy="5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464" name="Rectangle 8"/>
            <p:cNvSpPr>
              <a:spLocks noChangeArrowheads="1"/>
            </p:cNvSpPr>
            <p:nvPr/>
          </p:nvSpPr>
          <p:spPr bwMode="auto">
            <a:xfrm>
              <a:off x="432" y="3197"/>
              <a:ext cx="1632" cy="5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4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600">
                  <a:solidFill>
                    <a:srgbClr val="000000"/>
                  </a:solidFill>
                </a:rPr>
                <a:t>Gefühl der Auflösung von Grenzen bezüglich Leib, Denken und Fühlen</a:t>
              </a:r>
            </a:p>
          </p:txBody>
        </p:sp>
        <p:sp>
          <p:nvSpPr>
            <p:cNvPr id="19465" name="Rectangle 9"/>
            <p:cNvSpPr>
              <a:spLocks noChangeArrowheads="1"/>
            </p:cNvSpPr>
            <p:nvPr/>
          </p:nvSpPr>
          <p:spPr bwMode="auto">
            <a:xfrm>
              <a:off x="3696" y="2493"/>
              <a:ext cx="1632" cy="7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466" name="Rectangle 10"/>
            <p:cNvSpPr>
              <a:spLocks noChangeArrowheads="1"/>
            </p:cNvSpPr>
            <p:nvPr/>
          </p:nvSpPr>
          <p:spPr bwMode="auto">
            <a:xfrm>
              <a:off x="2064" y="2493"/>
              <a:ext cx="1632" cy="7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467" name="Rectangle 11"/>
            <p:cNvSpPr>
              <a:spLocks noChangeArrowheads="1"/>
            </p:cNvSpPr>
            <p:nvPr/>
          </p:nvSpPr>
          <p:spPr bwMode="auto">
            <a:xfrm>
              <a:off x="432" y="2493"/>
              <a:ext cx="1632" cy="7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4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600">
                  <a:solidFill>
                    <a:srgbClr val="000000"/>
                  </a:solidFill>
                </a:rPr>
                <a:t>Erlebnis des Zerrissenseins</a:t>
              </a:r>
            </a:p>
            <a:p>
              <a:pPr>
                <a:spcBef>
                  <a:spcPts val="4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600">
                  <a:solidFill>
                    <a:srgbClr val="000000"/>
                  </a:solidFill>
                </a:rPr>
                <a:t>Verlust des Gefühls der Verbundenheit aller Körperteile</a:t>
              </a:r>
            </a:p>
          </p:txBody>
        </p:sp>
        <p:sp>
          <p:nvSpPr>
            <p:cNvPr id="19468" name="Rectangle 12"/>
            <p:cNvSpPr>
              <a:spLocks noChangeArrowheads="1"/>
            </p:cNvSpPr>
            <p:nvPr/>
          </p:nvSpPr>
          <p:spPr bwMode="auto">
            <a:xfrm>
              <a:off x="3696" y="1943"/>
              <a:ext cx="1632" cy="5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469" name="Rectangle 13"/>
            <p:cNvSpPr>
              <a:spLocks noChangeArrowheads="1"/>
            </p:cNvSpPr>
            <p:nvPr/>
          </p:nvSpPr>
          <p:spPr bwMode="auto">
            <a:xfrm>
              <a:off x="2064" y="1943"/>
              <a:ext cx="1632" cy="5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470" name="Rectangle 14"/>
            <p:cNvSpPr>
              <a:spLocks noChangeArrowheads="1"/>
            </p:cNvSpPr>
            <p:nvPr/>
          </p:nvSpPr>
          <p:spPr bwMode="auto">
            <a:xfrm>
              <a:off x="432" y="1943"/>
              <a:ext cx="1632" cy="5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4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600">
                  <a:solidFill>
                    <a:srgbClr val="000000"/>
                  </a:solidFill>
                </a:rPr>
                <a:t>Gefühl des von außen gemachten</a:t>
              </a:r>
            </a:p>
            <a:p>
              <a:pPr>
                <a:spcBef>
                  <a:spcPts val="4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600">
                  <a:solidFill>
                    <a:srgbClr val="000000"/>
                  </a:solidFill>
                </a:rPr>
                <a:t>fehlende Handlungskontrolle</a:t>
              </a:r>
            </a:p>
          </p:txBody>
        </p:sp>
        <p:sp>
          <p:nvSpPr>
            <p:cNvPr id="19471" name="Rectangle 15"/>
            <p:cNvSpPr>
              <a:spLocks noChangeArrowheads="1"/>
            </p:cNvSpPr>
            <p:nvPr/>
          </p:nvSpPr>
          <p:spPr bwMode="auto">
            <a:xfrm>
              <a:off x="3696" y="1239"/>
              <a:ext cx="1632" cy="7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472" name="Rectangle 16"/>
            <p:cNvSpPr>
              <a:spLocks noChangeArrowheads="1"/>
            </p:cNvSpPr>
            <p:nvPr/>
          </p:nvSpPr>
          <p:spPr bwMode="auto">
            <a:xfrm>
              <a:off x="2064" y="1239"/>
              <a:ext cx="1632" cy="7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473" name="Rectangle 17"/>
            <p:cNvSpPr>
              <a:spLocks noChangeArrowheads="1"/>
            </p:cNvSpPr>
            <p:nvPr/>
          </p:nvSpPr>
          <p:spPr bwMode="auto">
            <a:xfrm>
              <a:off x="432" y="1239"/>
              <a:ext cx="1632" cy="7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4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600">
                  <a:solidFill>
                    <a:srgbClr val="000000"/>
                  </a:solidFill>
                </a:rPr>
                <a:t>Angst vor Tod und Untergang</a:t>
              </a:r>
            </a:p>
            <a:p>
              <a:pPr>
                <a:spcBef>
                  <a:spcPts val="4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600">
                  <a:solidFill>
                    <a:srgbClr val="000000"/>
                  </a:solidFill>
                </a:rPr>
                <a:t>Erleben des eigenen Absterbens</a:t>
              </a:r>
            </a:p>
          </p:txBody>
        </p:sp>
        <p:sp>
          <p:nvSpPr>
            <p:cNvPr id="19474" name="Rectangle 18"/>
            <p:cNvSpPr>
              <a:spLocks noChangeArrowheads="1"/>
            </p:cNvSpPr>
            <p:nvPr/>
          </p:nvSpPr>
          <p:spPr bwMode="auto">
            <a:xfrm>
              <a:off x="3696" y="720"/>
              <a:ext cx="1632" cy="5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4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600" b="1">
                  <a:solidFill>
                    <a:srgbClr val="000000"/>
                  </a:solidFill>
                </a:rPr>
                <a:t>Differentielle Ziele – bewegungstherapeutische Ziele</a:t>
              </a:r>
            </a:p>
          </p:txBody>
        </p:sp>
        <p:sp>
          <p:nvSpPr>
            <p:cNvPr id="19475" name="Rectangle 19"/>
            <p:cNvSpPr>
              <a:spLocks noChangeArrowheads="1"/>
            </p:cNvSpPr>
            <p:nvPr/>
          </p:nvSpPr>
          <p:spPr bwMode="auto">
            <a:xfrm>
              <a:off x="2064" y="720"/>
              <a:ext cx="1632" cy="5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4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600" b="1">
                  <a:solidFill>
                    <a:srgbClr val="000000"/>
                  </a:solidFill>
                </a:rPr>
                <a:t>Basisziele</a:t>
              </a:r>
            </a:p>
          </p:txBody>
        </p:sp>
        <p:sp>
          <p:nvSpPr>
            <p:cNvPr id="19476" name="Rectangle 20"/>
            <p:cNvSpPr>
              <a:spLocks noChangeArrowheads="1"/>
            </p:cNvSpPr>
            <p:nvPr/>
          </p:nvSpPr>
          <p:spPr bwMode="auto">
            <a:xfrm>
              <a:off x="432" y="720"/>
              <a:ext cx="1632" cy="5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4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600" b="1">
                  <a:solidFill>
                    <a:srgbClr val="000000"/>
                  </a:solidFill>
                </a:rPr>
                <a:t>Spezifische Ausgangslage</a:t>
              </a:r>
            </a:p>
          </p:txBody>
        </p:sp>
        <p:sp>
          <p:nvSpPr>
            <p:cNvPr id="19477" name="Line 21"/>
            <p:cNvSpPr>
              <a:spLocks noChangeShapeType="1"/>
            </p:cNvSpPr>
            <p:nvPr/>
          </p:nvSpPr>
          <p:spPr bwMode="auto">
            <a:xfrm>
              <a:off x="432" y="720"/>
              <a:ext cx="4896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19478" name="Line 22"/>
            <p:cNvSpPr>
              <a:spLocks noChangeShapeType="1"/>
            </p:cNvSpPr>
            <p:nvPr/>
          </p:nvSpPr>
          <p:spPr bwMode="auto">
            <a:xfrm>
              <a:off x="432" y="1239"/>
              <a:ext cx="489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19479" name="Line 23"/>
            <p:cNvSpPr>
              <a:spLocks noChangeShapeType="1"/>
            </p:cNvSpPr>
            <p:nvPr/>
          </p:nvSpPr>
          <p:spPr bwMode="auto">
            <a:xfrm>
              <a:off x="432" y="1943"/>
              <a:ext cx="489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19480" name="Line 24"/>
            <p:cNvSpPr>
              <a:spLocks noChangeShapeType="1"/>
            </p:cNvSpPr>
            <p:nvPr/>
          </p:nvSpPr>
          <p:spPr bwMode="auto">
            <a:xfrm>
              <a:off x="432" y="2493"/>
              <a:ext cx="489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19481" name="Line 25"/>
            <p:cNvSpPr>
              <a:spLocks noChangeShapeType="1"/>
            </p:cNvSpPr>
            <p:nvPr/>
          </p:nvSpPr>
          <p:spPr bwMode="auto">
            <a:xfrm>
              <a:off x="432" y="3197"/>
              <a:ext cx="489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19482" name="Line 26"/>
            <p:cNvSpPr>
              <a:spLocks noChangeShapeType="1"/>
            </p:cNvSpPr>
            <p:nvPr/>
          </p:nvSpPr>
          <p:spPr bwMode="auto">
            <a:xfrm>
              <a:off x="432" y="3716"/>
              <a:ext cx="489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19483" name="Line 27"/>
            <p:cNvSpPr>
              <a:spLocks noChangeShapeType="1"/>
            </p:cNvSpPr>
            <p:nvPr/>
          </p:nvSpPr>
          <p:spPr bwMode="auto">
            <a:xfrm>
              <a:off x="432" y="4266"/>
              <a:ext cx="4896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19484" name="Line 28"/>
            <p:cNvSpPr>
              <a:spLocks noChangeShapeType="1"/>
            </p:cNvSpPr>
            <p:nvPr/>
          </p:nvSpPr>
          <p:spPr bwMode="auto">
            <a:xfrm>
              <a:off x="432" y="720"/>
              <a:ext cx="1" cy="3546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19485" name="Line 29"/>
            <p:cNvSpPr>
              <a:spLocks noChangeShapeType="1"/>
            </p:cNvSpPr>
            <p:nvPr/>
          </p:nvSpPr>
          <p:spPr bwMode="auto">
            <a:xfrm>
              <a:off x="2064" y="720"/>
              <a:ext cx="1" cy="3546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19486" name="Line 30"/>
            <p:cNvSpPr>
              <a:spLocks noChangeShapeType="1"/>
            </p:cNvSpPr>
            <p:nvPr/>
          </p:nvSpPr>
          <p:spPr bwMode="auto">
            <a:xfrm>
              <a:off x="3696" y="720"/>
              <a:ext cx="1" cy="3546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19487" name="Line 31"/>
            <p:cNvSpPr>
              <a:spLocks noChangeShapeType="1"/>
            </p:cNvSpPr>
            <p:nvPr/>
          </p:nvSpPr>
          <p:spPr bwMode="auto">
            <a:xfrm>
              <a:off x="5328" y="720"/>
              <a:ext cx="1" cy="3546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1600" b="1"/>
              <a:t>Therapieziele für den schizophrenen Formenkreis</a:t>
            </a:r>
            <a:br>
              <a:rPr lang="de-DE" sz="1600" b="1"/>
            </a:br>
            <a:r>
              <a:rPr lang="de-DE" sz="1600" b="1"/>
              <a:t>(in Anlehnung an SCHARFETTER 1998, KRIETSCH/HEUER 1997)</a:t>
            </a:r>
            <a:r>
              <a:rPr lang="de-DE" sz="1600"/>
              <a:t> </a:t>
            </a:r>
          </a:p>
        </p:txBody>
      </p:sp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685800" y="1143000"/>
            <a:ext cx="7772400" cy="5629275"/>
            <a:chOff x="432" y="720"/>
            <a:chExt cx="4896" cy="3546"/>
          </a:xfrm>
        </p:grpSpPr>
        <p:sp>
          <p:nvSpPr>
            <p:cNvPr id="20483" name="Rectangle 3"/>
            <p:cNvSpPr>
              <a:spLocks noChangeArrowheads="1"/>
            </p:cNvSpPr>
            <p:nvPr/>
          </p:nvSpPr>
          <p:spPr bwMode="auto">
            <a:xfrm>
              <a:off x="3696" y="3716"/>
              <a:ext cx="1632" cy="5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484" name="Rectangle 4"/>
            <p:cNvSpPr>
              <a:spLocks noChangeArrowheads="1"/>
            </p:cNvSpPr>
            <p:nvPr/>
          </p:nvSpPr>
          <p:spPr bwMode="auto">
            <a:xfrm>
              <a:off x="2064" y="3716"/>
              <a:ext cx="1632" cy="5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4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600">
                  <a:solidFill>
                    <a:srgbClr val="000000"/>
                  </a:solidFill>
                </a:rPr>
                <a:t>Förderung der Ich-Identität</a:t>
              </a:r>
            </a:p>
          </p:txBody>
        </p:sp>
        <p:sp>
          <p:nvSpPr>
            <p:cNvPr id="20485" name="Rectangle 5"/>
            <p:cNvSpPr>
              <a:spLocks noChangeArrowheads="1"/>
            </p:cNvSpPr>
            <p:nvPr/>
          </p:nvSpPr>
          <p:spPr bwMode="auto">
            <a:xfrm>
              <a:off x="432" y="3716"/>
              <a:ext cx="1632" cy="5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4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600">
                  <a:solidFill>
                    <a:srgbClr val="000000"/>
                  </a:solidFill>
                </a:rPr>
                <a:t>Unsicherheit über die eigene Identität</a:t>
              </a:r>
            </a:p>
            <a:p>
              <a:pPr>
                <a:spcBef>
                  <a:spcPts val="4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600">
                  <a:solidFill>
                    <a:srgbClr val="000000"/>
                  </a:solidFill>
                </a:rPr>
                <a:t>Verlust der eigenen Identität</a:t>
              </a:r>
            </a:p>
          </p:txBody>
        </p:sp>
        <p:sp>
          <p:nvSpPr>
            <p:cNvPr id="20486" name="Rectangle 6"/>
            <p:cNvSpPr>
              <a:spLocks noChangeArrowheads="1"/>
            </p:cNvSpPr>
            <p:nvPr/>
          </p:nvSpPr>
          <p:spPr bwMode="auto">
            <a:xfrm>
              <a:off x="3696" y="3197"/>
              <a:ext cx="1632" cy="5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487" name="Rectangle 7"/>
            <p:cNvSpPr>
              <a:spLocks noChangeArrowheads="1"/>
            </p:cNvSpPr>
            <p:nvPr/>
          </p:nvSpPr>
          <p:spPr bwMode="auto">
            <a:xfrm>
              <a:off x="2064" y="3197"/>
              <a:ext cx="1632" cy="5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4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600">
                  <a:solidFill>
                    <a:srgbClr val="000000"/>
                  </a:solidFill>
                </a:rPr>
                <a:t>Förderung der Ich -Demarkation</a:t>
              </a:r>
            </a:p>
          </p:txBody>
        </p:sp>
        <p:sp>
          <p:nvSpPr>
            <p:cNvPr id="20488" name="Rectangle 8"/>
            <p:cNvSpPr>
              <a:spLocks noChangeArrowheads="1"/>
            </p:cNvSpPr>
            <p:nvPr/>
          </p:nvSpPr>
          <p:spPr bwMode="auto">
            <a:xfrm>
              <a:off x="432" y="3197"/>
              <a:ext cx="1632" cy="5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4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600">
                  <a:solidFill>
                    <a:srgbClr val="000000"/>
                  </a:solidFill>
                </a:rPr>
                <a:t>Gefühl der auflösung von grenzen bezüglich Leib, denken und Fühlen</a:t>
              </a:r>
            </a:p>
          </p:txBody>
        </p:sp>
        <p:sp>
          <p:nvSpPr>
            <p:cNvPr id="20489" name="Rectangle 9"/>
            <p:cNvSpPr>
              <a:spLocks noChangeArrowheads="1"/>
            </p:cNvSpPr>
            <p:nvPr/>
          </p:nvSpPr>
          <p:spPr bwMode="auto">
            <a:xfrm>
              <a:off x="3696" y="2493"/>
              <a:ext cx="1632" cy="7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490" name="Rectangle 10"/>
            <p:cNvSpPr>
              <a:spLocks noChangeArrowheads="1"/>
            </p:cNvSpPr>
            <p:nvPr/>
          </p:nvSpPr>
          <p:spPr bwMode="auto">
            <a:xfrm>
              <a:off x="2064" y="2493"/>
              <a:ext cx="1632" cy="7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4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600">
                  <a:solidFill>
                    <a:srgbClr val="000000"/>
                  </a:solidFill>
                </a:rPr>
                <a:t>Förderung der Ich-Konsistenz</a:t>
              </a:r>
            </a:p>
          </p:txBody>
        </p:sp>
        <p:sp>
          <p:nvSpPr>
            <p:cNvPr id="20491" name="Rectangle 11"/>
            <p:cNvSpPr>
              <a:spLocks noChangeArrowheads="1"/>
            </p:cNvSpPr>
            <p:nvPr/>
          </p:nvSpPr>
          <p:spPr bwMode="auto">
            <a:xfrm>
              <a:off x="432" y="2493"/>
              <a:ext cx="1632" cy="7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4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600">
                  <a:solidFill>
                    <a:srgbClr val="000000"/>
                  </a:solidFill>
                </a:rPr>
                <a:t>Erlebnis des Zerissenseins</a:t>
              </a:r>
            </a:p>
            <a:p>
              <a:pPr>
                <a:spcBef>
                  <a:spcPts val="4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600">
                  <a:solidFill>
                    <a:srgbClr val="000000"/>
                  </a:solidFill>
                </a:rPr>
                <a:t>Verlust des Gefühls der Verbundenheit aller Körperteile</a:t>
              </a:r>
            </a:p>
          </p:txBody>
        </p:sp>
        <p:sp>
          <p:nvSpPr>
            <p:cNvPr id="20492" name="Rectangle 12"/>
            <p:cNvSpPr>
              <a:spLocks noChangeArrowheads="1"/>
            </p:cNvSpPr>
            <p:nvPr/>
          </p:nvSpPr>
          <p:spPr bwMode="auto">
            <a:xfrm>
              <a:off x="3696" y="1943"/>
              <a:ext cx="1632" cy="5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493" name="Rectangle 13"/>
            <p:cNvSpPr>
              <a:spLocks noChangeArrowheads="1"/>
            </p:cNvSpPr>
            <p:nvPr/>
          </p:nvSpPr>
          <p:spPr bwMode="auto">
            <a:xfrm>
              <a:off x="2064" y="1943"/>
              <a:ext cx="1632" cy="5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4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600">
                  <a:solidFill>
                    <a:srgbClr val="000000"/>
                  </a:solidFill>
                </a:rPr>
                <a:t>Förderung der Ich-Aktivität</a:t>
              </a:r>
            </a:p>
          </p:txBody>
        </p:sp>
        <p:sp>
          <p:nvSpPr>
            <p:cNvPr id="20494" name="Rectangle 14"/>
            <p:cNvSpPr>
              <a:spLocks noChangeArrowheads="1"/>
            </p:cNvSpPr>
            <p:nvPr/>
          </p:nvSpPr>
          <p:spPr bwMode="auto">
            <a:xfrm>
              <a:off x="432" y="1943"/>
              <a:ext cx="1632" cy="5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4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600">
                  <a:solidFill>
                    <a:srgbClr val="000000"/>
                  </a:solidFill>
                </a:rPr>
                <a:t>Gefühl des von außen gemachten</a:t>
              </a:r>
            </a:p>
            <a:p>
              <a:pPr>
                <a:spcBef>
                  <a:spcPts val="4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600">
                  <a:solidFill>
                    <a:srgbClr val="000000"/>
                  </a:solidFill>
                </a:rPr>
                <a:t>fehlende Handlungskontrolle</a:t>
              </a:r>
            </a:p>
          </p:txBody>
        </p:sp>
        <p:sp>
          <p:nvSpPr>
            <p:cNvPr id="20495" name="Rectangle 15"/>
            <p:cNvSpPr>
              <a:spLocks noChangeArrowheads="1"/>
            </p:cNvSpPr>
            <p:nvPr/>
          </p:nvSpPr>
          <p:spPr bwMode="auto">
            <a:xfrm>
              <a:off x="3696" y="1239"/>
              <a:ext cx="1632" cy="7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496" name="Rectangle 16"/>
            <p:cNvSpPr>
              <a:spLocks noChangeArrowheads="1"/>
            </p:cNvSpPr>
            <p:nvPr/>
          </p:nvSpPr>
          <p:spPr bwMode="auto">
            <a:xfrm>
              <a:off x="2064" y="1239"/>
              <a:ext cx="1632" cy="7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4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600">
                  <a:solidFill>
                    <a:srgbClr val="000000"/>
                  </a:solidFill>
                </a:rPr>
                <a:t>Förderung der Ich-Vitalität</a:t>
              </a:r>
            </a:p>
          </p:txBody>
        </p:sp>
        <p:sp>
          <p:nvSpPr>
            <p:cNvPr id="20497" name="Rectangle 17"/>
            <p:cNvSpPr>
              <a:spLocks noChangeArrowheads="1"/>
            </p:cNvSpPr>
            <p:nvPr/>
          </p:nvSpPr>
          <p:spPr bwMode="auto">
            <a:xfrm>
              <a:off x="432" y="1239"/>
              <a:ext cx="1632" cy="7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4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600">
                  <a:solidFill>
                    <a:srgbClr val="000000"/>
                  </a:solidFill>
                </a:rPr>
                <a:t>Angst vor Tod und Untergang</a:t>
              </a:r>
            </a:p>
            <a:p>
              <a:pPr>
                <a:spcBef>
                  <a:spcPts val="4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600">
                  <a:solidFill>
                    <a:srgbClr val="000000"/>
                  </a:solidFill>
                </a:rPr>
                <a:t>Erleben des eigenen Absterbens</a:t>
              </a:r>
            </a:p>
          </p:txBody>
        </p:sp>
        <p:sp>
          <p:nvSpPr>
            <p:cNvPr id="20498" name="Rectangle 18"/>
            <p:cNvSpPr>
              <a:spLocks noChangeArrowheads="1"/>
            </p:cNvSpPr>
            <p:nvPr/>
          </p:nvSpPr>
          <p:spPr bwMode="auto">
            <a:xfrm>
              <a:off x="3696" y="720"/>
              <a:ext cx="1632" cy="5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4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600" b="1">
                  <a:solidFill>
                    <a:srgbClr val="000000"/>
                  </a:solidFill>
                </a:rPr>
                <a:t>Differentielle Ziele – bewegungstherapeutische Ziele</a:t>
              </a:r>
            </a:p>
          </p:txBody>
        </p:sp>
        <p:sp>
          <p:nvSpPr>
            <p:cNvPr id="20499" name="Rectangle 19"/>
            <p:cNvSpPr>
              <a:spLocks noChangeArrowheads="1"/>
            </p:cNvSpPr>
            <p:nvPr/>
          </p:nvSpPr>
          <p:spPr bwMode="auto">
            <a:xfrm>
              <a:off x="2064" y="720"/>
              <a:ext cx="1632" cy="5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4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600" b="1">
                  <a:solidFill>
                    <a:srgbClr val="000000"/>
                  </a:solidFill>
                </a:rPr>
                <a:t>Basisziele</a:t>
              </a:r>
            </a:p>
          </p:txBody>
        </p:sp>
        <p:sp>
          <p:nvSpPr>
            <p:cNvPr id="20500" name="Rectangle 20"/>
            <p:cNvSpPr>
              <a:spLocks noChangeArrowheads="1"/>
            </p:cNvSpPr>
            <p:nvPr/>
          </p:nvSpPr>
          <p:spPr bwMode="auto">
            <a:xfrm>
              <a:off x="432" y="720"/>
              <a:ext cx="1632" cy="5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40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600" b="1">
                  <a:solidFill>
                    <a:srgbClr val="000000"/>
                  </a:solidFill>
                </a:rPr>
                <a:t>Spezifische Ausgangslage</a:t>
              </a:r>
            </a:p>
          </p:txBody>
        </p:sp>
        <p:sp>
          <p:nvSpPr>
            <p:cNvPr id="20501" name="Line 21"/>
            <p:cNvSpPr>
              <a:spLocks noChangeShapeType="1"/>
            </p:cNvSpPr>
            <p:nvPr/>
          </p:nvSpPr>
          <p:spPr bwMode="auto">
            <a:xfrm>
              <a:off x="432" y="720"/>
              <a:ext cx="4896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0502" name="Line 22"/>
            <p:cNvSpPr>
              <a:spLocks noChangeShapeType="1"/>
            </p:cNvSpPr>
            <p:nvPr/>
          </p:nvSpPr>
          <p:spPr bwMode="auto">
            <a:xfrm>
              <a:off x="432" y="1239"/>
              <a:ext cx="489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0503" name="Line 23"/>
            <p:cNvSpPr>
              <a:spLocks noChangeShapeType="1"/>
            </p:cNvSpPr>
            <p:nvPr/>
          </p:nvSpPr>
          <p:spPr bwMode="auto">
            <a:xfrm>
              <a:off x="432" y="1943"/>
              <a:ext cx="489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0504" name="Line 24"/>
            <p:cNvSpPr>
              <a:spLocks noChangeShapeType="1"/>
            </p:cNvSpPr>
            <p:nvPr/>
          </p:nvSpPr>
          <p:spPr bwMode="auto">
            <a:xfrm>
              <a:off x="432" y="2493"/>
              <a:ext cx="489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0505" name="Line 25"/>
            <p:cNvSpPr>
              <a:spLocks noChangeShapeType="1"/>
            </p:cNvSpPr>
            <p:nvPr/>
          </p:nvSpPr>
          <p:spPr bwMode="auto">
            <a:xfrm>
              <a:off x="432" y="3197"/>
              <a:ext cx="489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0506" name="Line 26"/>
            <p:cNvSpPr>
              <a:spLocks noChangeShapeType="1"/>
            </p:cNvSpPr>
            <p:nvPr/>
          </p:nvSpPr>
          <p:spPr bwMode="auto">
            <a:xfrm>
              <a:off x="432" y="3716"/>
              <a:ext cx="489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0507" name="Line 27"/>
            <p:cNvSpPr>
              <a:spLocks noChangeShapeType="1"/>
            </p:cNvSpPr>
            <p:nvPr/>
          </p:nvSpPr>
          <p:spPr bwMode="auto">
            <a:xfrm>
              <a:off x="432" y="4266"/>
              <a:ext cx="4896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0508" name="Line 28"/>
            <p:cNvSpPr>
              <a:spLocks noChangeShapeType="1"/>
            </p:cNvSpPr>
            <p:nvPr/>
          </p:nvSpPr>
          <p:spPr bwMode="auto">
            <a:xfrm>
              <a:off x="432" y="720"/>
              <a:ext cx="1" cy="3546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0509" name="Line 29"/>
            <p:cNvSpPr>
              <a:spLocks noChangeShapeType="1"/>
            </p:cNvSpPr>
            <p:nvPr/>
          </p:nvSpPr>
          <p:spPr bwMode="auto">
            <a:xfrm>
              <a:off x="2064" y="720"/>
              <a:ext cx="1" cy="3546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0510" name="Line 30"/>
            <p:cNvSpPr>
              <a:spLocks noChangeShapeType="1"/>
            </p:cNvSpPr>
            <p:nvPr/>
          </p:nvSpPr>
          <p:spPr bwMode="auto">
            <a:xfrm>
              <a:off x="3696" y="720"/>
              <a:ext cx="1" cy="3546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0511" name="Line 31"/>
            <p:cNvSpPr>
              <a:spLocks noChangeShapeType="1"/>
            </p:cNvSpPr>
            <p:nvPr/>
          </p:nvSpPr>
          <p:spPr bwMode="auto">
            <a:xfrm>
              <a:off x="5328" y="720"/>
              <a:ext cx="1" cy="3546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771525"/>
            <a:ext cx="7924800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85788"/>
            <a:ext cx="7772400" cy="1190625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3600"/>
              <a:t>Bewegungstherapie in der Schizophreniebehandlung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/>
              <a:t>Begründung einer psychiatrischen Bewegungstherapie</a:t>
            </a: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/>
              <a:t>Modell der Bewegungstherapie in der Schizophreniebehandlung</a:t>
            </a:r>
          </a:p>
          <a:p>
            <a:pPr marL="1158875" lvl="2">
              <a:spcBef>
                <a:spcPts val="450"/>
              </a:spcBef>
              <a:buFont typeface="Wingdings" pitchFamily="2" charset="2"/>
              <a:buChar char="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1800"/>
              <a:t>Bewegungstherapeutische Diagnostik</a:t>
            </a:r>
          </a:p>
          <a:p>
            <a:pPr marL="1158875" lvl="2">
              <a:spcBef>
                <a:spcPts val="450"/>
              </a:spcBef>
              <a:buFont typeface="Wingdings" pitchFamily="2" charset="2"/>
              <a:buChar char="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1800"/>
              <a:t>Formulierung von spezifischen Therapiezielen</a:t>
            </a:r>
          </a:p>
          <a:p>
            <a:pPr marL="1158875" lvl="2">
              <a:spcBef>
                <a:spcPts val="450"/>
              </a:spcBef>
              <a:buFont typeface="Wingdings" pitchFamily="2" charset="2"/>
              <a:buChar char="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1800"/>
              <a:t>Festlegung der Therapiestruktur</a:t>
            </a:r>
          </a:p>
          <a:p>
            <a:pPr marL="1158875" lvl="2">
              <a:spcBef>
                <a:spcPts val="450"/>
              </a:spcBef>
              <a:buFont typeface="Wingdings" pitchFamily="2" charset="2"/>
              <a:buChar char="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1800"/>
              <a:t>Möglichkeiten der Therapiekontrolle</a:t>
            </a: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/>
              <a:t>Zusammenfassung und Perspektiven</a:t>
            </a:r>
          </a:p>
          <a:p>
            <a:pPr>
              <a:spcBef>
                <a:spcPts val="600"/>
              </a:spcBef>
              <a:buFont typeface="Times New Roman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de-DE" sz="2400"/>
          </a:p>
          <a:p>
            <a:pPr marL="1158875" lvl="2"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de-DE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914400"/>
            <a:ext cx="7772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-533400"/>
            <a:ext cx="7772400" cy="15240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1600" b="1"/>
              <a:t>Therapieziele für den schizophrenen Formenkreis</a:t>
            </a:r>
            <a:br>
              <a:rPr lang="de-DE" sz="1600" b="1"/>
            </a:br>
            <a:r>
              <a:rPr lang="de-DE" sz="1600" b="1"/>
              <a:t>(in Anlehnung an SCHARFETTER 1998, KRIETSCH/HEUER 1997) </a:t>
            </a:r>
          </a:p>
        </p:txBody>
      </p:sp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838200" y="588963"/>
            <a:ext cx="7772400" cy="6269037"/>
            <a:chOff x="528" y="371"/>
            <a:chExt cx="4896" cy="3949"/>
          </a:xfrm>
        </p:grpSpPr>
        <p:sp>
          <p:nvSpPr>
            <p:cNvPr id="23555" name="Rectangle 3"/>
            <p:cNvSpPr>
              <a:spLocks noChangeArrowheads="1"/>
            </p:cNvSpPr>
            <p:nvPr/>
          </p:nvSpPr>
          <p:spPr bwMode="auto">
            <a:xfrm>
              <a:off x="3792" y="3593"/>
              <a:ext cx="1632" cy="72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3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400" b="1">
                  <a:solidFill>
                    <a:srgbClr val="000000"/>
                  </a:solidFill>
                </a:rPr>
                <a:t>Namen rufen,Hände und Gesicht wahrnehmen,Körper- und Selbstwahrnehmung im Kontakt mit Objekten oder Partnern</a:t>
              </a:r>
            </a:p>
          </p:txBody>
        </p:sp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>
              <a:off x="2160" y="3593"/>
              <a:ext cx="1632" cy="72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3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400" b="1">
                  <a:solidFill>
                    <a:srgbClr val="000000"/>
                  </a:solidFill>
                </a:rPr>
                <a:t>Förderung der Ich-Identität</a:t>
              </a:r>
            </a:p>
          </p:txBody>
        </p:sp>
        <p:sp>
          <p:nvSpPr>
            <p:cNvPr id="23557" name="Rectangle 5"/>
            <p:cNvSpPr>
              <a:spLocks noChangeArrowheads="1"/>
            </p:cNvSpPr>
            <p:nvPr/>
          </p:nvSpPr>
          <p:spPr bwMode="auto">
            <a:xfrm>
              <a:off x="528" y="3593"/>
              <a:ext cx="1632" cy="72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3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400" b="1">
                  <a:solidFill>
                    <a:srgbClr val="000000"/>
                  </a:solidFill>
                </a:rPr>
                <a:t>Unsicherheit über die eigene Identität</a:t>
              </a:r>
            </a:p>
            <a:p>
              <a:pPr>
                <a:spcBef>
                  <a:spcPts val="3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400" b="1">
                  <a:solidFill>
                    <a:srgbClr val="000000"/>
                  </a:solidFill>
                </a:rPr>
                <a:t>Verlust der eigenen Identität</a:t>
              </a:r>
            </a:p>
          </p:txBody>
        </p:sp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3792" y="3086"/>
              <a:ext cx="1632" cy="50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3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400" b="1">
                  <a:solidFill>
                    <a:srgbClr val="000000"/>
                  </a:solidFill>
                </a:rPr>
                <a:t>Haut als Körpergrenze</a:t>
              </a:r>
            </a:p>
            <a:p>
              <a:pPr>
                <a:spcBef>
                  <a:spcPts val="3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400" b="1">
                  <a:solidFill>
                    <a:srgbClr val="000000"/>
                  </a:solidFill>
                </a:rPr>
                <a:t>Strukturierung und Abgrenzung durch Hilfsmittel</a:t>
              </a:r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2160" y="3086"/>
              <a:ext cx="1632" cy="50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3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400" b="1">
                  <a:solidFill>
                    <a:srgbClr val="000000"/>
                  </a:solidFill>
                </a:rPr>
                <a:t>Förderung der Ich -Demarkation</a:t>
              </a:r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528" y="3086"/>
              <a:ext cx="1632" cy="50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3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400" b="1">
                  <a:solidFill>
                    <a:srgbClr val="000000"/>
                  </a:solidFill>
                </a:rPr>
                <a:t>Gefühl der auflösung von grenzen bezüglich Leib, denken und Fühlen</a:t>
              </a:r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3792" y="2440"/>
              <a:ext cx="1632" cy="64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3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400" b="1">
                  <a:solidFill>
                    <a:srgbClr val="000000"/>
                  </a:solidFill>
                </a:rPr>
                <a:t>Vermittlung von Körperschema und –struktur</a:t>
              </a:r>
            </a:p>
            <a:p>
              <a:pPr>
                <a:spcBef>
                  <a:spcPts val="3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400" b="1">
                  <a:solidFill>
                    <a:srgbClr val="000000"/>
                  </a:solidFill>
                </a:rPr>
                <a:t>Gelenke als Verbindungsstellen im Körper</a:t>
              </a:r>
            </a:p>
          </p:txBody>
        </p:sp>
        <p:sp>
          <p:nvSpPr>
            <p:cNvPr id="23562" name="Rectangle 10"/>
            <p:cNvSpPr>
              <a:spLocks noChangeArrowheads="1"/>
            </p:cNvSpPr>
            <p:nvPr/>
          </p:nvSpPr>
          <p:spPr bwMode="auto">
            <a:xfrm>
              <a:off x="2160" y="2440"/>
              <a:ext cx="1632" cy="64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3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400" b="1">
                  <a:solidFill>
                    <a:srgbClr val="000000"/>
                  </a:solidFill>
                </a:rPr>
                <a:t>Förderung der Ich-Konsistenz</a:t>
              </a:r>
            </a:p>
          </p:txBody>
        </p:sp>
        <p:sp>
          <p:nvSpPr>
            <p:cNvPr id="23563" name="Rectangle 11"/>
            <p:cNvSpPr>
              <a:spLocks noChangeArrowheads="1"/>
            </p:cNvSpPr>
            <p:nvPr/>
          </p:nvSpPr>
          <p:spPr bwMode="auto">
            <a:xfrm>
              <a:off x="528" y="2440"/>
              <a:ext cx="1632" cy="64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3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400" b="1">
                  <a:solidFill>
                    <a:srgbClr val="000000"/>
                  </a:solidFill>
                </a:rPr>
                <a:t>Erlebnis des Zerissenseins</a:t>
              </a:r>
            </a:p>
            <a:p>
              <a:pPr>
                <a:spcBef>
                  <a:spcPts val="3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400" b="1">
                  <a:solidFill>
                    <a:srgbClr val="000000"/>
                  </a:solidFill>
                </a:rPr>
                <a:t>Verlust des Gefühls der Verbundenheit aller Körperteile</a:t>
              </a:r>
            </a:p>
          </p:txBody>
        </p:sp>
        <p:sp>
          <p:nvSpPr>
            <p:cNvPr id="23564" name="Rectangle 12"/>
            <p:cNvSpPr>
              <a:spLocks noChangeArrowheads="1"/>
            </p:cNvSpPr>
            <p:nvPr/>
          </p:nvSpPr>
          <p:spPr bwMode="auto">
            <a:xfrm>
              <a:off x="3792" y="1682"/>
              <a:ext cx="1632" cy="75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3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400" b="1">
                  <a:solidFill>
                    <a:srgbClr val="000000"/>
                  </a:solidFill>
                </a:rPr>
                <a:t>Ermöglichen eigenständiger, selbstkontrollierter Bewegungshandlungen im Umgang mit Objekten und in Kontakt mit anderen.</a:t>
              </a:r>
            </a:p>
          </p:txBody>
        </p:sp>
        <p:sp>
          <p:nvSpPr>
            <p:cNvPr id="23565" name="Rectangle 13"/>
            <p:cNvSpPr>
              <a:spLocks noChangeArrowheads="1"/>
            </p:cNvSpPr>
            <p:nvPr/>
          </p:nvSpPr>
          <p:spPr bwMode="auto">
            <a:xfrm>
              <a:off x="2160" y="1682"/>
              <a:ext cx="1632" cy="75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3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400" b="1">
                  <a:solidFill>
                    <a:srgbClr val="000000"/>
                  </a:solidFill>
                </a:rPr>
                <a:t>Förderung der Ich-Aktivität</a:t>
              </a:r>
            </a:p>
          </p:txBody>
        </p:sp>
        <p:sp>
          <p:nvSpPr>
            <p:cNvPr id="23566" name="Rectangle 14"/>
            <p:cNvSpPr>
              <a:spLocks noChangeArrowheads="1"/>
            </p:cNvSpPr>
            <p:nvPr/>
          </p:nvSpPr>
          <p:spPr bwMode="auto">
            <a:xfrm>
              <a:off x="528" y="1682"/>
              <a:ext cx="1632" cy="75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3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400" b="1">
                  <a:solidFill>
                    <a:srgbClr val="000000"/>
                  </a:solidFill>
                </a:rPr>
                <a:t>Gefühl des von außen gemachten</a:t>
              </a:r>
            </a:p>
            <a:p>
              <a:pPr>
                <a:spcBef>
                  <a:spcPts val="3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400" b="1">
                  <a:solidFill>
                    <a:srgbClr val="000000"/>
                  </a:solidFill>
                </a:rPr>
                <a:t>fehlende Handlungskontrolle</a:t>
              </a:r>
            </a:p>
          </p:txBody>
        </p:sp>
        <p:sp>
          <p:nvSpPr>
            <p:cNvPr id="23567" name="Rectangle 15"/>
            <p:cNvSpPr>
              <a:spLocks noChangeArrowheads="1"/>
            </p:cNvSpPr>
            <p:nvPr/>
          </p:nvSpPr>
          <p:spPr bwMode="auto">
            <a:xfrm>
              <a:off x="3792" y="867"/>
              <a:ext cx="1632" cy="8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3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400" b="1">
                  <a:solidFill>
                    <a:srgbClr val="000000"/>
                  </a:solidFill>
                </a:rPr>
                <a:t>Übungsangebote zum Erleben von Atem, Bewegung, Wärme</a:t>
              </a:r>
            </a:p>
            <a:p>
              <a:pPr>
                <a:spcBef>
                  <a:spcPts val="3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400" b="1">
                  <a:solidFill>
                    <a:srgbClr val="000000"/>
                  </a:solidFill>
                </a:rPr>
                <a:t>Beziehung bedeutet Leben</a:t>
              </a:r>
            </a:p>
            <a:p>
              <a:pPr>
                <a:spcBef>
                  <a:spcPts val="3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400" b="1">
                  <a:solidFill>
                    <a:srgbClr val="000000"/>
                  </a:solidFill>
                </a:rPr>
                <a:t>Wahrnehmung des Bodens als Halt </a:t>
              </a:r>
            </a:p>
          </p:txBody>
        </p:sp>
        <p:sp>
          <p:nvSpPr>
            <p:cNvPr id="23568" name="Rectangle 16"/>
            <p:cNvSpPr>
              <a:spLocks noChangeArrowheads="1"/>
            </p:cNvSpPr>
            <p:nvPr/>
          </p:nvSpPr>
          <p:spPr bwMode="auto">
            <a:xfrm>
              <a:off x="2160" y="867"/>
              <a:ext cx="1632" cy="8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3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400" b="1">
                  <a:solidFill>
                    <a:srgbClr val="000000"/>
                  </a:solidFill>
                </a:rPr>
                <a:t>Förderung der Ich-Vitalität</a:t>
              </a:r>
            </a:p>
          </p:txBody>
        </p:sp>
        <p:sp>
          <p:nvSpPr>
            <p:cNvPr id="23569" name="Rectangle 17"/>
            <p:cNvSpPr>
              <a:spLocks noChangeArrowheads="1"/>
            </p:cNvSpPr>
            <p:nvPr/>
          </p:nvSpPr>
          <p:spPr bwMode="auto">
            <a:xfrm>
              <a:off x="528" y="867"/>
              <a:ext cx="1632" cy="8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3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400" b="1">
                  <a:solidFill>
                    <a:srgbClr val="000000"/>
                  </a:solidFill>
                </a:rPr>
                <a:t>Angst vor Tod und Untergang</a:t>
              </a:r>
            </a:p>
            <a:p>
              <a:pPr>
                <a:spcBef>
                  <a:spcPts val="3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400" b="1">
                  <a:solidFill>
                    <a:srgbClr val="000000"/>
                  </a:solidFill>
                </a:rPr>
                <a:t>Erleben des eigenen Absterbens</a:t>
              </a:r>
            </a:p>
          </p:txBody>
        </p:sp>
        <p:sp>
          <p:nvSpPr>
            <p:cNvPr id="23570" name="Rectangle 18"/>
            <p:cNvSpPr>
              <a:spLocks noChangeArrowheads="1"/>
            </p:cNvSpPr>
            <p:nvPr/>
          </p:nvSpPr>
          <p:spPr bwMode="auto">
            <a:xfrm>
              <a:off x="3792" y="371"/>
              <a:ext cx="1632" cy="49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3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400" b="1">
                  <a:solidFill>
                    <a:srgbClr val="000000"/>
                  </a:solidFill>
                </a:rPr>
                <a:t>Differentielle Ziele – bewegungstherapeutische Ziele</a:t>
              </a:r>
            </a:p>
          </p:txBody>
        </p:sp>
        <p:sp>
          <p:nvSpPr>
            <p:cNvPr id="23571" name="Rectangle 19"/>
            <p:cNvSpPr>
              <a:spLocks noChangeArrowheads="1"/>
            </p:cNvSpPr>
            <p:nvPr/>
          </p:nvSpPr>
          <p:spPr bwMode="auto">
            <a:xfrm>
              <a:off x="2160" y="371"/>
              <a:ext cx="1632" cy="49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3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400" b="1">
                  <a:solidFill>
                    <a:srgbClr val="000000"/>
                  </a:solidFill>
                </a:rPr>
                <a:t>Basisziele</a:t>
              </a:r>
            </a:p>
          </p:txBody>
        </p:sp>
        <p:sp>
          <p:nvSpPr>
            <p:cNvPr id="23572" name="Rectangle 20"/>
            <p:cNvSpPr>
              <a:spLocks noChangeArrowheads="1"/>
            </p:cNvSpPr>
            <p:nvPr/>
          </p:nvSpPr>
          <p:spPr bwMode="auto">
            <a:xfrm>
              <a:off x="528" y="371"/>
              <a:ext cx="1632" cy="49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spcBef>
                  <a:spcPts val="350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de-DE" sz="1400" b="1">
                  <a:solidFill>
                    <a:srgbClr val="000000"/>
                  </a:solidFill>
                </a:rPr>
                <a:t>Spezifische Ausgangslage</a:t>
              </a:r>
            </a:p>
          </p:txBody>
        </p:sp>
        <p:sp>
          <p:nvSpPr>
            <p:cNvPr id="23573" name="Line 21"/>
            <p:cNvSpPr>
              <a:spLocks noChangeShapeType="1"/>
            </p:cNvSpPr>
            <p:nvPr/>
          </p:nvSpPr>
          <p:spPr bwMode="auto">
            <a:xfrm>
              <a:off x="528" y="371"/>
              <a:ext cx="4896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3574" name="Line 22"/>
            <p:cNvSpPr>
              <a:spLocks noChangeShapeType="1"/>
            </p:cNvSpPr>
            <p:nvPr/>
          </p:nvSpPr>
          <p:spPr bwMode="auto">
            <a:xfrm>
              <a:off x="528" y="867"/>
              <a:ext cx="489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3575" name="Line 23"/>
            <p:cNvSpPr>
              <a:spLocks noChangeShapeType="1"/>
            </p:cNvSpPr>
            <p:nvPr/>
          </p:nvSpPr>
          <p:spPr bwMode="auto">
            <a:xfrm>
              <a:off x="528" y="1682"/>
              <a:ext cx="489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3576" name="Line 24"/>
            <p:cNvSpPr>
              <a:spLocks noChangeShapeType="1"/>
            </p:cNvSpPr>
            <p:nvPr/>
          </p:nvSpPr>
          <p:spPr bwMode="auto">
            <a:xfrm>
              <a:off x="528" y="2440"/>
              <a:ext cx="489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3577" name="Line 25"/>
            <p:cNvSpPr>
              <a:spLocks noChangeShapeType="1"/>
            </p:cNvSpPr>
            <p:nvPr/>
          </p:nvSpPr>
          <p:spPr bwMode="auto">
            <a:xfrm>
              <a:off x="528" y="3086"/>
              <a:ext cx="489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3578" name="Line 26"/>
            <p:cNvSpPr>
              <a:spLocks noChangeShapeType="1"/>
            </p:cNvSpPr>
            <p:nvPr/>
          </p:nvSpPr>
          <p:spPr bwMode="auto">
            <a:xfrm>
              <a:off x="528" y="3593"/>
              <a:ext cx="489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3579" name="Line 27"/>
            <p:cNvSpPr>
              <a:spLocks noChangeShapeType="1"/>
            </p:cNvSpPr>
            <p:nvPr/>
          </p:nvSpPr>
          <p:spPr bwMode="auto">
            <a:xfrm>
              <a:off x="528" y="4320"/>
              <a:ext cx="4896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3580" name="Line 28"/>
            <p:cNvSpPr>
              <a:spLocks noChangeShapeType="1"/>
            </p:cNvSpPr>
            <p:nvPr/>
          </p:nvSpPr>
          <p:spPr bwMode="auto">
            <a:xfrm>
              <a:off x="528" y="371"/>
              <a:ext cx="1" cy="3949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3581" name="Line 29"/>
            <p:cNvSpPr>
              <a:spLocks noChangeShapeType="1"/>
            </p:cNvSpPr>
            <p:nvPr/>
          </p:nvSpPr>
          <p:spPr bwMode="auto">
            <a:xfrm>
              <a:off x="2160" y="371"/>
              <a:ext cx="1" cy="3949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3582" name="Line 30"/>
            <p:cNvSpPr>
              <a:spLocks noChangeShapeType="1"/>
            </p:cNvSpPr>
            <p:nvPr/>
          </p:nvSpPr>
          <p:spPr bwMode="auto">
            <a:xfrm>
              <a:off x="3792" y="371"/>
              <a:ext cx="1" cy="3949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3583" name="Line 31"/>
            <p:cNvSpPr>
              <a:spLocks noChangeShapeType="1"/>
            </p:cNvSpPr>
            <p:nvPr/>
          </p:nvSpPr>
          <p:spPr bwMode="auto">
            <a:xfrm>
              <a:off x="5424" y="371"/>
              <a:ext cx="1" cy="3949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-15875"/>
            <a:ext cx="7772400" cy="170973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000"/>
              <a:t/>
            </a:r>
            <a:br>
              <a:rPr lang="de-DE" sz="2000"/>
            </a:br>
            <a:r>
              <a:rPr lang="de-DE" sz="3600" u="sng"/>
              <a:t>Therapieplanung</a:t>
            </a:r>
            <a:r>
              <a:rPr lang="de-DE" sz="2000" u="sng"/>
              <a:t/>
            </a:r>
            <a:br>
              <a:rPr lang="de-DE" sz="2000" u="sng"/>
            </a:br>
            <a:r>
              <a:rPr lang="de-DE" sz="2000" u="sng"/>
              <a:t/>
            </a:r>
            <a:br>
              <a:rPr lang="de-DE" sz="2000" u="sng"/>
            </a:br>
            <a:r>
              <a:rPr lang="de-DE" sz="2400">
                <a:latin typeface="Wingdings" pitchFamily="2" charset="2"/>
              </a:rPr>
              <a:t></a:t>
            </a:r>
            <a:r>
              <a:rPr lang="de-DE" sz="3000"/>
              <a:t> </a:t>
            </a:r>
            <a:r>
              <a:rPr lang="de-DE" sz="2800"/>
              <a:t>Gliederung des therapeutischen Prozesses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2133600"/>
            <a:ext cx="8001000" cy="4114800"/>
          </a:xfrm>
          <a:ln/>
        </p:spPr>
        <p:txBody>
          <a:bodyPr/>
          <a:lstStyle/>
          <a:p>
            <a:pPr marL="606425" indent="-606425">
              <a:spcBef>
                <a:spcPts val="575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de-DE" sz="2300"/>
              <a:t>Bewegungstherapeutische Problem- und Verhaltensanalyse / bewegungstherapeutische Diagnostik</a:t>
            </a:r>
          </a:p>
          <a:p>
            <a:pPr marL="606425" indent="-606425">
              <a:spcBef>
                <a:spcPts val="575"/>
              </a:spcBef>
              <a:buFont typeface="Times New Roman" pitchFamily="18" charset="0"/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endParaRPr lang="de-DE" sz="2300"/>
          </a:p>
          <a:p>
            <a:pPr marL="606425" indent="-606425">
              <a:spcBef>
                <a:spcPts val="575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de-DE" sz="2300"/>
              <a:t>Formulierung von Therapiezielen</a:t>
            </a:r>
          </a:p>
          <a:p>
            <a:pPr marL="606425" indent="-606425">
              <a:spcBef>
                <a:spcPts val="575"/>
              </a:spcBef>
              <a:buFont typeface="Times New Roman" pitchFamily="18" charset="0"/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endParaRPr lang="de-DE" sz="2300"/>
          </a:p>
          <a:p>
            <a:pPr marL="606425" indent="-606425">
              <a:spcBef>
                <a:spcPts val="575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de-DE" sz="2300" b="1"/>
              <a:t>Festlegung und Gestaltung der Therapiestruktur</a:t>
            </a:r>
          </a:p>
          <a:p>
            <a:pPr marL="606425" indent="-606425">
              <a:spcBef>
                <a:spcPts val="575"/>
              </a:spcBef>
              <a:buFont typeface="Times New Roman" pitchFamily="18" charset="0"/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endParaRPr lang="de-DE" sz="2300"/>
          </a:p>
          <a:p>
            <a:pPr marL="606425" indent="-606425">
              <a:spcBef>
                <a:spcPts val="575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de-DE" sz="2300"/>
              <a:t>Therapiekontrolle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b="1"/>
              <a:t>Interventionsgruppen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800"/>
              <a:t>akute Symptomatik</a:t>
            </a:r>
          </a:p>
          <a:p>
            <a:pPr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800"/>
              <a:t>postakute Symptomatik</a:t>
            </a:r>
          </a:p>
          <a:p>
            <a:pPr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800"/>
              <a:t>Stabilisierungsphase /weitgehende Remission</a:t>
            </a:r>
          </a:p>
          <a:p>
            <a:pPr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800"/>
              <a:t>Chronischer Verlauf</a:t>
            </a:r>
          </a:p>
          <a:p>
            <a:pPr>
              <a:spcBef>
                <a:spcPts val="500"/>
              </a:spcBef>
              <a:buFont typeface="Wingdings" pitchFamily="2" charset="2"/>
              <a:buChar char="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000"/>
              <a:t>stationsübergreifende Organisation</a:t>
            </a:r>
          </a:p>
          <a:p>
            <a:pPr>
              <a:spcBef>
                <a:spcPts val="500"/>
              </a:spcBef>
              <a:buFont typeface="Wingdings" pitchFamily="2" charset="2"/>
              <a:buChar char="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000"/>
              <a:t>Gruppentherapie 2 – 3  x pro Woche</a:t>
            </a:r>
          </a:p>
          <a:p>
            <a:pPr>
              <a:spcBef>
                <a:spcPts val="500"/>
              </a:spcBef>
              <a:buFont typeface="Wingdings" pitchFamily="2" charset="2"/>
              <a:buChar char="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000"/>
              <a:t>Einzeltherapie nach individueller Absprache</a:t>
            </a:r>
          </a:p>
          <a:p>
            <a:pPr>
              <a:spcBef>
                <a:spcPts val="500"/>
              </a:spcBef>
              <a:buFont typeface="Wingdings" pitchFamily="2" charset="2"/>
              <a:buChar char="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000"/>
              <a:t>klare Strukturierung, Dosierung der psycho-physischen Beanspruchung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3600" b="1"/>
              <a:t>Prinzipien der Therapiedurchführung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>
                <a:cs typeface="Times New Roman" pitchFamily="18" charset="0"/>
              </a:rPr>
              <a:t>starke Strukturierung der Stunde mit regelmäßigem Wechsel von psychophysischen Belastungs- und Entlastungsphasen</a:t>
            </a: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>
                <a:cs typeface="Times New Roman" pitchFamily="18" charset="0"/>
              </a:rPr>
              <a:t>Einfachheit, Klarheit und Eindeutigkeit in der Instruktion der Aufgabenstellung</a:t>
            </a: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>
                <a:cs typeface="Times New Roman" pitchFamily="18" charset="0"/>
              </a:rPr>
              <a:t>Herstellung einer emotional kontrollierten Beziehung zum Patienten</a:t>
            </a:r>
          </a:p>
          <a:p>
            <a:pPr>
              <a:spcBef>
                <a:spcPts val="5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>
                <a:cs typeface="Times New Roman" pitchFamily="18" charset="0"/>
              </a:rPr>
              <a:t>Schaffen einer entspannten, konkurrenzfreien und stabilen Atmosphäre</a:t>
            </a:r>
            <a:r>
              <a:rPr lang="de-DE" sz="200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3600" b="1"/>
              <a:t>Prinzipien der Therapiedurchführung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>
                <a:cs typeface="Times New Roman" pitchFamily="18" charset="0"/>
              </a:rPr>
              <a:t>Aktions- statt erklärungszentriertes Vorgehen</a:t>
            </a: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>
                <a:cs typeface="Times New Roman" pitchFamily="18" charset="0"/>
              </a:rPr>
              <a:t>Rückmeldung von Handlungserfolgen sowie Korrektur von Bewegungs- u. Handlungsfehlern (Realitätsbildung)</a:t>
            </a:r>
            <a:r>
              <a:rPr lang="ar-SA" sz="2400">
                <a:cs typeface="Times New Roman" pitchFamily="18" charset="0"/>
              </a:rPr>
              <a:t>‏</a:t>
            </a:r>
            <a:endParaRPr lang="de-DE" sz="2400"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>
                <a:cs typeface="Times New Roman" pitchFamily="18" charset="0"/>
              </a:rPr>
              <a:t>Vermeidung von symptomprovozierenden Umweltbedingungen wie z.B. zu viel Stimulation, Zeitdruck, zu viel Nähe</a:t>
            </a:r>
            <a:r>
              <a:rPr lang="de-DE" sz="240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ln/>
        </p:spPr>
        <p:txBody>
          <a:bodyPr/>
          <a:lstStyle/>
          <a:p>
            <a:pPr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3600" b="1">
                <a:latin typeface="Arial" charset="0"/>
              </a:rPr>
              <a:t>Praxis der Bewegungstherapie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/>
              <a:t>vielfältiges Methodeninventar: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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/>
              <a:t>	</a:t>
            </a:r>
            <a:r>
              <a:rPr lang="de-DE" sz="2400"/>
              <a:t>Übungs- u. Spielformen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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/>
              <a:t>	Einzel-, Partner- u. Gruppensituationen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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/>
              <a:t>	Einsatz von Geräten und Materialien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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/>
              <a:t>	geeignete Bewegungs- u. Sportformen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11150"/>
            <a:ext cx="7772400" cy="1739900"/>
          </a:xfrm>
          <a:ln/>
        </p:spPr>
        <p:txBody>
          <a:bodyPr/>
          <a:lstStyle/>
          <a:p>
            <a:pPr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3600">
                <a:latin typeface="Arial" charset="0"/>
              </a:rPr>
              <a:t>Praxis der Bewegungstherapie /Sportspiele</a:t>
            </a:r>
            <a:br>
              <a:rPr lang="de-DE" sz="3600">
                <a:latin typeface="Arial" charset="0"/>
              </a:rPr>
            </a:br>
            <a:endParaRPr lang="de-DE" sz="3600">
              <a:latin typeface="Arial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6270625"/>
          </a:xfrm>
          <a:ln/>
        </p:spPr>
        <p:txBody>
          <a:bodyPr/>
          <a:lstStyle/>
          <a:p>
            <a:pPr lvl="1">
              <a:lnSpc>
                <a:spcPct val="90000"/>
              </a:lnSpc>
              <a:spcBef>
                <a:spcPts val="600"/>
              </a:spcBef>
              <a:buFont typeface="Arial" charset="0"/>
              <a:buChar char="–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de-DE" sz="2400">
                <a:latin typeface="Arial" charset="0"/>
              </a:rPr>
              <a:t>Themen: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de-DE" sz="2400">
                <a:latin typeface="Arial" charset="0"/>
              </a:rPr>
              <a:t>Regeln einhalten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de-DE" sz="2400">
                <a:latin typeface="Arial" charset="0"/>
              </a:rPr>
              <a:t>Kooperation in der Gruppe, sich als Teil einer größeren Einheit begreifen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de-DE" sz="2400">
                <a:latin typeface="Arial" charset="0"/>
              </a:rPr>
              <a:t>Umgang mit Erfolg und Niederlage im sportlichen Kontext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de-DE" sz="2400">
                <a:latin typeface="Arial" charset="0"/>
              </a:rPr>
              <a:t>Fairness und Rücksicht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de-DE" sz="2400">
                <a:latin typeface="Arial" charset="0"/>
              </a:rPr>
              <a:t>Konzentration auf die eigene und Aktion der anderen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de-DE" sz="2400">
                <a:latin typeface="Arial" charset="0"/>
              </a:rPr>
              <a:t>Kontakt mit Materialien, Bällen und Mitspielern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de-DE" sz="2400">
                <a:latin typeface="Arial" charset="0"/>
              </a:rPr>
              <a:t>Kommunikation erforderlich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r>
              <a:rPr lang="de-DE" sz="2400">
                <a:latin typeface="Arial" charset="0"/>
              </a:rPr>
              <a:t>Reaktion und Entscheidungsverhalten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Arial" charset="0"/>
              <a:buNone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endParaRPr lang="de-DE" sz="2400">
              <a:latin typeface="Arial" charset="0"/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Arial" charset="0"/>
              <a:buNone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endParaRPr lang="de-DE" sz="2400">
              <a:latin typeface="Arial" charset="0"/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Arial" charset="0"/>
              <a:buNone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endParaRPr lang="de-DE" sz="2400">
              <a:latin typeface="Arial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Font typeface="Arial" charset="0"/>
              <a:buNone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</a:pPr>
            <a:endParaRPr lang="de-DE" sz="2400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-15875"/>
            <a:ext cx="7772400" cy="170973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000"/>
              <a:t/>
            </a:r>
            <a:br>
              <a:rPr lang="de-DE" sz="2000"/>
            </a:br>
            <a:r>
              <a:rPr lang="de-DE" sz="3600" u="sng"/>
              <a:t>Therapieplanung</a:t>
            </a:r>
            <a:r>
              <a:rPr lang="de-DE" sz="2000" u="sng"/>
              <a:t/>
            </a:r>
            <a:br>
              <a:rPr lang="de-DE" sz="2000" u="sng"/>
            </a:br>
            <a:r>
              <a:rPr lang="de-DE" sz="2000" u="sng"/>
              <a:t/>
            </a:r>
            <a:br>
              <a:rPr lang="de-DE" sz="2000" u="sng"/>
            </a:br>
            <a:r>
              <a:rPr lang="de-DE" sz="2400">
                <a:latin typeface="Wingdings" pitchFamily="2" charset="2"/>
              </a:rPr>
              <a:t></a:t>
            </a:r>
            <a:r>
              <a:rPr lang="de-DE" sz="3000"/>
              <a:t> </a:t>
            </a:r>
            <a:r>
              <a:rPr lang="de-DE" sz="2800"/>
              <a:t>Gliederung des therapeutischen Prozesses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2133600"/>
            <a:ext cx="8001000" cy="4114800"/>
          </a:xfrm>
          <a:ln/>
        </p:spPr>
        <p:txBody>
          <a:bodyPr/>
          <a:lstStyle/>
          <a:p>
            <a:pPr marL="606425" indent="-606425">
              <a:spcBef>
                <a:spcPts val="575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de-DE" sz="2300"/>
              <a:t>Bewegungstherapeutische Problem- und Verhaltensanalyse / bewegungstherapeutische Diagnostik</a:t>
            </a:r>
          </a:p>
          <a:p>
            <a:pPr marL="606425" indent="-606425">
              <a:spcBef>
                <a:spcPts val="575"/>
              </a:spcBef>
              <a:buFont typeface="Times New Roman" pitchFamily="18" charset="0"/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endParaRPr lang="de-DE" sz="2300"/>
          </a:p>
          <a:p>
            <a:pPr marL="606425" indent="-606425">
              <a:spcBef>
                <a:spcPts val="575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de-DE" sz="2300"/>
              <a:t>Formulierung von Therapiezielen</a:t>
            </a:r>
          </a:p>
          <a:p>
            <a:pPr marL="606425" indent="-606425">
              <a:spcBef>
                <a:spcPts val="575"/>
              </a:spcBef>
              <a:buFont typeface="Times New Roman" pitchFamily="18" charset="0"/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endParaRPr lang="de-DE" sz="2300"/>
          </a:p>
          <a:p>
            <a:pPr marL="606425" indent="-606425">
              <a:spcBef>
                <a:spcPts val="575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de-DE" sz="2300"/>
              <a:t>Festlegung und Gestaltung der Therapiestruktur</a:t>
            </a:r>
          </a:p>
          <a:p>
            <a:pPr marL="606425" indent="-606425">
              <a:spcBef>
                <a:spcPts val="575"/>
              </a:spcBef>
              <a:buFont typeface="Times New Roman" pitchFamily="18" charset="0"/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endParaRPr lang="de-DE" sz="2300"/>
          </a:p>
          <a:p>
            <a:pPr marL="606425" indent="-606425">
              <a:spcBef>
                <a:spcPts val="575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de-DE" sz="2300" b="1"/>
              <a:t>Therapiekontrolle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3600" u="sng"/>
              <a:t>Therapiekontrolle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lnSpc>
                <a:spcPct val="90000"/>
              </a:lnSpc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800"/>
              <a:t>Verlaufs- u. Ergebnisdokumentation mit geeigneten Verfahren der Fremd- und Selbstbeobachtung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800"/>
              <a:t>Nutzung verschiedener Möglichkeiten der Rückmeldung:</a:t>
            </a:r>
          </a:p>
          <a:p>
            <a:pPr>
              <a:lnSpc>
                <a:spcPct val="90000"/>
              </a:lnSpc>
              <a:spcBef>
                <a:spcPts val="700"/>
              </a:spcBef>
              <a:buFont typeface="Times New Roman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800"/>
              <a:t>	- „OPEN-MED“, Verlaufs- u. Abschlußdokumentation</a:t>
            </a:r>
          </a:p>
          <a:p>
            <a:pPr>
              <a:lnSpc>
                <a:spcPct val="90000"/>
              </a:lnSpc>
              <a:spcBef>
                <a:spcPts val="700"/>
              </a:spcBef>
              <a:buFont typeface="Times New Roman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800"/>
              <a:t>	-Teilnahme an Therapiebesprechungen, Gespräche mit Arzt / Psychologe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800" b="1">
                <a:cs typeface="Times New Roman" pitchFamily="18" charset="0"/>
              </a:rPr>
              <a:t>Begründung einer gezielten psychiatrischen BWT mit schizophrenen Menschen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800">
                <a:cs typeface="Times New Roman" pitchFamily="18" charset="0"/>
              </a:rPr>
              <a:t>Veränderungen in der Körperwahrnehmung und im Körpererleben</a:t>
            </a:r>
            <a:r>
              <a:rPr lang="de-DE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3600" b="1"/>
              <a:t>Zusammenfassung und Perspektiven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/>
              <a:t>„leibliche Betroffenheit“ als Ausgangspunkt der bewegungstherapeutischen Arbeit</a:t>
            </a:r>
            <a:r>
              <a:rPr lang="de-DE"/>
              <a:t> </a:t>
            </a: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/>
              <a:t>Modell der Therapieplanung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28600"/>
            <a:ext cx="8382000" cy="6096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57200"/>
            <a:ext cx="8001000" cy="563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8534400" cy="632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04800"/>
            <a:ext cx="8610600" cy="6172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3600" b="1"/>
              <a:t>Zusammenfassung und Perspektiven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/>
              <a:t>„leibliche Betroffenheit“ als Ausgangspunkt der bewegungstherapeutischen Arbeit</a:t>
            </a:r>
            <a:r>
              <a:rPr lang="de-DE"/>
              <a:t> </a:t>
            </a: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/>
              <a:t>Modell der Therapieplanung</a:t>
            </a:r>
          </a:p>
          <a:p>
            <a:pPr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800" b="1"/>
              <a:t>Qualifikation der Bewegungstherapeuten</a:t>
            </a:r>
          </a:p>
          <a:p>
            <a:pPr>
              <a:spcBef>
                <a:spcPts val="4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/>
              <a:t>wissenschaftliche Fundierung </a:t>
            </a:r>
            <a:r>
              <a:rPr lang="de-DE" sz="1600"/>
              <a:t>(Forschungsvorhaben Dr. Sieberer/Hannover u. PD Dr. Jordan /Multicenterstudie – Magdeburg/Langen/Hannover)</a:t>
            </a:r>
            <a:r>
              <a:rPr lang="ar-SA" sz="1600">
                <a:cs typeface="Times New Roman" pitchFamily="18" charset="0"/>
              </a:rPr>
              <a:t>‏</a:t>
            </a:r>
            <a:endParaRPr lang="de-DE" sz="160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/>
              <a:t>Orientierung an medizinischen Leitlinien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944" name="Object 0"/>
          <p:cNvGraphicFramePr>
            <a:graphicFrameLocks noChangeAspect="1"/>
          </p:cNvGraphicFramePr>
          <p:nvPr/>
        </p:nvGraphicFramePr>
        <p:xfrm>
          <a:off x="0" y="0"/>
          <a:ext cx="9148763" cy="6858000"/>
        </p:xfrm>
        <a:graphic>
          <a:graphicData uri="http://schemas.openxmlformats.org/presentationml/2006/ole">
            <p:oleObj spid="_x0000_s82944" name="Folie" r:id="rId4" imgW="4572000" imgH="3429000" progId="PowerPoint.Slide.8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762000" y="1143000"/>
            <a:ext cx="7772400" cy="3657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4400">
                <a:solidFill>
                  <a:srgbClr val="000000"/>
                </a:solidFill>
              </a:rPr>
              <a:t>Vielen Dank für ihre Aufmerksamkeit !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04800"/>
            <a:ext cx="5527675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800" b="1">
                <a:cs typeface="Times New Roman" pitchFamily="18" charset="0"/>
              </a:rPr>
              <a:t>Begründung einer gezielten psychiatrischen BWT mit schizophrenen Menschen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3588"/>
          </a:xfrm>
          <a:ln/>
        </p:spPr>
        <p:txBody>
          <a:bodyPr/>
          <a:lstStyle/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>
                <a:cs typeface="Times New Roman" pitchFamily="18" charset="0"/>
              </a:rPr>
              <a:t>Veränderungen in der Körperwahrnehmung und im Körpererleben</a:t>
            </a: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>
                <a:cs typeface="Times New Roman" pitchFamily="18" charset="0"/>
              </a:rPr>
              <a:t>Beziehungsgestaltung (zum eigenen Selbst und zur Außenwelt) ist gestört</a:t>
            </a: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>
                <a:cs typeface="Times New Roman" pitchFamily="18" charset="0"/>
              </a:rPr>
              <a:t>neuropsychologische Defizite (Konzentration, Antrieb, Handlungsplanung,Exekutivfunktionen)</a:t>
            </a:r>
            <a:r>
              <a:rPr lang="ar-SA" sz="2400">
                <a:cs typeface="Times New Roman" pitchFamily="18" charset="0"/>
              </a:rPr>
              <a:t>‏</a:t>
            </a:r>
            <a:endParaRPr lang="de-DE" sz="2400"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>
                <a:cs typeface="Times New Roman" pitchFamily="18" charset="0"/>
              </a:rPr>
              <a:t>körperliche Beeinträchtigungen</a:t>
            </a:r>
          </a:p>
          <a:p>
            <a:pPr>
              <a:spcBef>
                <a:spcPts val="600"/>
              </a:spcBef>
              <a:buFont typeface="Times New Roman" pitchFamily="18" charset="0"/>
              <a:buChar char="&gt;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>
                <a:cs typeface="Times New Roman" pitchFamily="18" charset="0"/>
              </a:rPr>
              <a:t>„leibliche“ Betroffenheit begründet den bewegungstherapeutischen „Auftrag“</a:t>
            </a:r>
          </a:p>
          <a:p>
            <a:pPr>
              <a:spcBef>
                <a:spcPts val="600"/>
              </a:spcBef>
              <a:buFont typeface="Times New Roman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de-DE" sz="2400">
              <a:cs typeface="Times New Roman" pitchFamily="18" charset="0"/>
            </a:endParaRPr>
          </a:p>
          <a:p>
            <a:pPr>
              <a:spcBef>
                <a:spcPts val="600"/>
              </a:spcBef>
              <a:buFont typeface="Times New Roman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de-DE" sz="2400"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990600"/>
            <a:ext cx="3408363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8382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u="sng"/>
              <a:t>Spektrum von Behandlungsverfahren in der Schizophreniebehandlung</a:t>
            </a:r>
          </a:p>
        </p:txBody>
      </p:sp>
      <p:sp>
        <p:nvSpPr>
          <p:cNvPr id="9218" name="Oval 2"/>
          <p:cNvSpPr>
            <a:spLocks noChangeArrowheads="1"/>
          </p:cNvSpPr>
          <p:nvPr/>
        </p:nvSpPr>
        <p:spPr bwMode="auto">
          <a:xfrm>
            <a:off x="3810000" y="1295400"/>
            <a:ext cx="1447800" cy="762000"/>
          </a:xfrm>
          <a:prstGeom prst="ellipse">
            <a:avLst/>
          </a:prstGeom>
          <a:solidFill>
            <a:srgbClr val="CCFFCC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000">
                <a:solidFill>
                  <a:srgbClr val="000000"/>
                </a:solidFill>
              </a:rPr>
              <a:t>Sporttherapie</a:t>
            </a:r>
          </a:p>
        </p:txBody>
      </p:sp>
      <p:sp>
        <p:nvSpPr>
          <p:cNvPr id="9219" name="Oval 3"/>
          <p:cNvSpPr>
            <a:spLocks noChangeArrowheads="1"/>
          </p:cNvSpPr>
          <p:nvPr/>
        </p:nvSpPr>
        <p:spPr bwMode="auto">
          <a:xfrm>
            <a:off x="5943600" y="1600200"/>
            <a:ext cx="1981200" cy="1295400"/>
          </a:xfrm>
          <a:prstGeom prst="ellipse">
            <a:avLst/>
          </a:prstGeom>
          <a:solidFill>
            <a:srgbClr val="00CC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000">
                <a:solidFill>
                  <a:srgbClr val="000000"/>
                </a:solidFill>
              </a:rPr>
              <a:t>Konzentrative 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000">
                <a:solidFill>
                  <a:srgbClr val="000000"/>
                </a:solidFill>
              </a:rPr>
              <a:t>Bewegungs-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000">
                <a:solidFill>
                  <a:srgbClr val="000000"/>
                </a:solidFill>
              </a:rPr>
              <a:t>therapie</a:t>
            </a:r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3124200" y="2209800"/>
            <a:ext cx="2895600" cy="1600200"/>
          </a:xfrm>
          <a:prstGeom prst="ellipse">
            <a:avLst/>
          </a:prstGeom>
          <a:solidFill>
            <a:srgbClr val="FFCC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000">
                <a:solidFill>
                  <a:srgbClr val="000000"/>
                </a:solidFill>
              </a:rPr>
              <a:t>Bewegungs-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000">
                <a:solidFill>
                  <a:srgbClr val="000000"/>
                </a:solidFill>
              </a:rPr>
              <a:t>Therapie /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000">
                <a:solidFill>
                  <a:srgbClr val="000000"/>
                </a:solidFill>
              </a:rPr>
              <a:t>Psychomotorische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000">
                <a:solidFill>
                  <a:srgbClr val="000000"/>
                </a:solidFill>
              </a:rPr>
              <a:t>Therapie</a:t>
            </a:r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1371600" y="1905000"/>
            <a:ext cx="1828800" cy="990600"/>
          </a:xfrm>
          <a:prstGeom prst="ellipse">
            <a:avLst/>
          </a:prstGeom>
          <a:solidFill>
            <a:srgbClr val="00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000">
                <a:solidFill>
                  <a:srgbClr val="000000"/>
                </a:solidFill>
              </a:rPr>
              <a:t>Physiotherapie</a:t>
            </a:r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1676400" y="4876800"/>
            <a:ext cx="1524000" cy="685800"/>
          </a:xfrm>
          <a:prstGeom prst="ellipse">
            <a:avLst/>
          </a:prstGeom>
          <a:solidFill>
            <a:srgbClr val="00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000">
                <a:solidFill>
                  <a:srgbClr val="000000"/>
                </a:solidFill>
              </a:rPr>
              <a:t>Hydrotherapie</a:t>
            </a:r>
          </a:p>
        </p:txBody>
      </p:sp>
      <p:sp>
        <p:nvSpPr>
          <p:cNvPr id="9223" name="Oval 7"/>
          <p:cNvSpPr>
            <a:spLocks noChangeArrowheads="1"/>
          </p:cNvSpPr>
          <p:nvPr/>
        </p:nvSpPr>
        <p:spPr bwMode="auto">
          <a:xfrm>
            <a:off x="5638800" y="5562600"/>
            <a:ext cx="2057400" cy="1066800"/>
          </a:xfrm>
          <a:prstGeom prst="ellipse">
            <a:avLst/>
          </a:prstGeom>
          <a:solidFill>
            <a:srgbClr val="00CC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000">
                <a:solidFill>
                  <a:srgbClr val="000000"/>
                </a:solidFill>
              </a:rPr>
              <a:t>Integrative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000">
                <a:solidFill>
                  <a:srgbClr val="000000"/>
                </a:solidFill>
              </a:rPr>
              <a:t>Bewegungs-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000">
                <a:solidFill>
                  <a:srgbClr val="000000"/>
                </a:solidFill>
              </a:rPr>
              <a:t>therapie</a:t>
            </a:r>
          </a:p>
        </p:txBody>
      </p:sp>
      <p:sp>
        <p:nvSpPr>
          <p:cNvPr id="9224" name="Oval 8"/>
          <p:cNvSpPr>
            <a:spLocks noChangeArrowheads="1"/>
          </p:cNvSpPr>
          <p:nvPr/>
        </p:nvSpPr>
        <p:spPr bwMode="auto">
          <a:xfrm>
            <a:off x="5486400" y="4648200"/>
            <a:ext cx="1524000" cy="762000"/>
          </a:xfrm>
          <a:prstGeom prst="ellipse">
            <a:avLst/>
          </a:prstGeom>
          <a:solidFill>
            <a:srgbClr val="00CC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000">
                <a:solidFill>
                  <a:srgbClr val="000000"/>
                </a:solidFill>
              </a:rPr>
              <a:t>Tanztherapie</a:t>
            </a:r>
          </a:p>
        </p:txBody>
      </p:sp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3352800" y="5334000"/>
            <a:ext cx="2057400" cy="914400"/>
          </a:xfrm>
          <a:prstGeom prst="ellipse">
            <a:avLst/>
          </a:prstGeom>
          <a:solidFill>
            <a:srgbClr val="CCFFCC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000">
                <a:solidFill>
                  <a:srgbClr val="000000"/>
                </a:solidFill>
              </a:rPr>
              <a:t>Entspannungs-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000">
                <a:solidFill>
                  <a:srgbClr val="000000"/>
                </a:solidFill>
              </a:rPr>
              <a:t>verfahren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152400" y="3276600"/>
            <a:ext cx="2159000" cy="1295400"/>
          </a:xfrm>
          <a:prstGeom prst="rect">
            <a:avLst/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b="1">
                <a:solidFill>
                  <a:srgbClr val="000000"/>
                </a:solidFill>
              </a:rPr>
              <a:t>Physio-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b="1">
                <a:solidFill>
                  <a:srgbClr val="000000"/>
                </a:solidFill>
              </a:rPr>
              <a:t>therapie</a:t>
            </a: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6858000" y="3276600"/>
            <a:ext cx="2159000" cy="1295400"/>
          </a:xfrm>
          <a:prstGeom prst="rect">
            <a:avLst/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b="1">
                <a:solidFill>
                  <a:srgbClr val="000000"/>
                </a:solidFill>
              </a:rPr>
              <a:t>Bewegungs-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b="1">
                <a:solidFill>
                  <a:srgbClr val="000000"/>
                </a:solidFill>
              </a:rPr>
              <a:t>psycho-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b="1">
                <a:solidFill>
                  <a:srgbClr val="000000"/>
                </a:solidFill>
              </a:rPr>
              <a:t>therapie</a:t>
            </a:r>
          </a:p>
        </p:txBody>
      </p:sp>
      <p:cxnSp>
        <p:nvCxnSpPr>
          <p:cNvPr id="9228" name="AutoShape 12"/>
          <p:cNvCxnSpPr>
            <a:cxnSpLocks noChangeShapeType="1"/>
            <a:stCxn id="9226" idx="3"/>
            <a:endCxn id="9227" idx="1"/>
          </p:cNvCxnSpPr>
          <p:nvPr/>
        </p:nvCxnSpPr>
        <p:spPr bwMode="auto">
          <a:xfrm>
            <a:off x="2311400" y="3924300"/>
            <a:ext cx="4546600" cy="1588"/>
          </a:xfrm>
          <a:prstGeom prst="straightConnector1">
            <a:avLst/>
          </a:prstGeom>
          <a:noFill/>
          <a:ln w="25560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-15875"/>
            <a:ext cx="7772400" cy="170973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000"/>
              <a:t/>
            </a:r>
            <a:br>
              <a:rPr lang="de-DE" sz="2000"/>
            </a:br>
            <a:r>
              <a:rPr lang="de-DE" sz="3600" u="sng"/>
              <a:t>Modell der Therapieplanung</a:t>
            </a:r>
            <a:r>
              <a:rPr lang="de-DE" sz="2000" u="sng"/>
              <a:t/>
            </a:r>
            <a:br>
              <a:rPr lang="de-DE" sz="2000" u="sng"/>
            </a:br>
            <a:r>
              <a:rPr lang="de-DE" sz="2000" u="sng"/>
              <a:t/>
            </a:r>
            <a:br>
              <a:rPr lang="de-DE" sz="2000" u="sng"/>
            </a:br>
            <a:r>
              <a:rPr lang="de-DE" sz="2400">
                <a:latin typeface="Wingdings" pitchFamily="2" charset="2"/>
              </a:rPr>
              <a:t></a:t>
            </a:r>
            <a:r>
              <a:rPr lang="de-DE" sz="3000"/>
              <a:t> </a:t>
            </a:r>
            <a:r>
              <a:rPr lang="de-DE" sz="2800"/>
              <a:t>Gliederung des therapeutischen Prozesses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2133600"/>
            <a:ext cx="8001000" cy="4114800"/>
          </a:xfrm>
          <a:ln/>
        </p:spPr>
        <p:txBody>
          <a:bodyPr/>
          <a:lstStyle/>
          <a:p>
            <a:pPr marL="606425" indent="-606425">
              <a:spcBef>
                <a:spcPts val="575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de-DE" sz="2300" b="1"/>
              <a:t>Bewegungstherapeutische Diagnostik </a:t>
            </a:r>
            <a:r>
              <a:rPr lang="de-DE" sz="2300"/>
              <a:t>(Einsatz geeigneter Verfahren zur qualitativen Bewegungsbeobachtung)</a:t>
            </a:r>
            <a:r>
              <a:rPr lang="ar-SA" sz="2300">
                <a:cs typeface="Times New Roman" pitchFamily="18" charset="0"/>
              </a:rPr>
              <a:t>‏</a:t>
            </a:r>
            <a:endParaRPr lang="de-DE" sz="2300"/>
          </a:p>
          <a:p>
            <a:pPr marL="606425" indent="-606425">
              <a:spcBef>
                <a:spcPts val="575"/>
              </a:spcBef>
              <a:buFont typeface="Times New Roman" pitchFamily="18" charset="0"/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endParaRPr lang="de-DE" sz="2300"/>
          </a:p>
          <a:p>
            <a:pPr marL="606425" indent="-606425">
              <a:spcBef>
                <a:spcPts val="575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de-DE" sz="2300"/>
              <a:t>Formulierung von Therapiezielen</a:t>
            </a:r>
          </a:p>
          <a:p>
            <a:pPr marL="606425" indent="-606425">
              <a:spcBef>
                <a:spcPts val="575"/>
              </a:spcBef>
              <a:buFont typeface="Times New Roman" pitchFamily="18" charset="0"/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endParaRPr lang="de-DE" sz="2300"/>
          </a:p>
          <a:p>
            <a:pPr marL="606425" indent="-606425">
              <a:spcBef>
                <a:spcPts val="575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de-DE" sz="2300"/>
              <a:t>Festlegung und Gestaltung der Therapiestruktur</a:t>
            </a:r>
          </a:p>
          <a:p>
            <a:pPr marL="606425" indent="-606425">
              <a:spcBef>
                <a:spcPts val="575"/>
              </a:spcBef>
              <a:buFont typeface="Times New Roman" pitchFamily="18" charset="0"/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endParaRPr lang="de-DE" sz="2300"/>
          </a:p>
          <a:p>
            <a:pPr marL="606425" indent="-606425">
              <a:spcBef>
                <a:spcPts val="575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de-DE" sz="2300"/>
              <a:t>Therapiekontrolle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ln/>
        </p:spPr>
        <p:txBody>
          <a:bodyPr/>
          <a:lstStyle/>
          <a:p>
            <a:pPr algn="l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800" b="1"/>
              <a:t>Weinsberger Skalen zur Bewegungsbeobachtung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473575"/>
          </a:xfrm>
          <a:ln/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 b="1"/>
              <a:t>Kontaktverhalten</a:t>
            </a: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 b="1"/>
              <a:t>Selbstvertrauen</a:t>
            </a: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 b="1"/>
              <a:t>Aktivität</a:t>
            </a: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 b="1"/>
              <a:t>Spannung</a:t>
            </a: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 b="1"/>
              <a:t>Bewegungsregulierung</a:t>
            </a: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 b="1"/>
              <a:t>situative Aufmerksamkeit (Konzentration)</a:t>
            </a:r>
            <a:r>
              <a:rPr lang="ar-SA" sz="2400" b="1">
                <a:cs typeface="Times New Roman" pitchFamily="18" charset="0"/>
              </a:rPr>
              <a:t>‏</a:t>
            </a:r>
            <a:endParaRPr lang="de-DE" sz="2400" b="1"/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 b="1"/>
              <a:t>Bewegungsausdruck</a:t>
            </a: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 b="1"/>
              <a:t>verbale Kommunikation</a:t>
            </a: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 b="1"/>
              <a:t>soziale Regulierungsfähigkeit</a:t>
            </a: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 b="1"/>
              <a:t>Antrieb</a:t>
            </a: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de-DE" sz="2400" b="1"/>
              <a:t>Informationsaufnahme und -verarbeitung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1061</Words>
  <Application>Microsoft Office PowerPoint</Application>
  <PresentationFormat>Bildschirmpräsentation (4:3)</PresentationFormat>
  <Paragraphs>263</Paragraphs>
  <Slides>37</Slides>
  <Notes>35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37</vt:i4>
      </vt:variant>
    </vt:vector>
  </HeadingPairs>
  <TitlesOfParts>
    <vt:vector size="43" baseType="lpstr">
      <vt:lpstr>Times New Roman</vt:lpstr>
      <vt:lpstr>Wingdings</vt:lpstr>
      <vt:lpstr>Symbol</vt:lpstr>
      <vt:lpstr>Arial</vt:lpstr>
      <vt:lpstr>Standarddesign</vt:lpstr>
      <vt:lpstr>Microsoft PowerPoint-Folie</vt:lpstr>
      <vt:lpstr>Bewegungstherapie in der Schizophreniebehandlung</vt:lpstr>
      <vt:lpstr>Bewegungstherapie in der Schizophreniebehandlung</vt:lpstr>
      <vt:lpstr>Begründung einer gezielten psychiatrischen BWT mit schizophrenen Menschen</vt:lpstr>
      <vt:lpstr>Folie 4</vt:lpstr>
      <vt:lpstr>Begründung einer gezielten psychiatrischen BWT mit schizophrenen Menschen</vt:lpstr>
      <vt:lpstr>Folie 6</vt:lpstr>
      <vt:lpstr>Spektrum von Behandlungsverfahren in der Schizophreniebehandlung</vt:lpstr>
      <vt:lpstr> Modell der Therapieplanung   Gliederung des therapeutischen Prozesses</vt:lpstr>
      <vt:lpstr>Weinsberger Skalen zur Bewegungsbeobachtung</vt:lpstr>
      <vt:lpstr>Folie 10</vt:lpstr>
      <vt:lpstr>Kontaktverhalten</vt:lpstr>
      <vt:lpstr>Kontaktverhalten</vt:lpstr>
      <vt:lpstr>Kontaktverhalten</vt:lpstr>
      <vt:lpstr> Therapieplanung   Gliederung des therapeutischen Prozesses</vt:lpstr>
      <vt:lpstr>Übungsleitlinien in der Bewegungstherapie mit schizophren Kranken</vt:lpstr>
      <vt:lpstr>Bewegungstherapeutische Zielsetzungen</vt:lpstr>
      <vt:lpstr>Therapieziele für den schizophrenen Formenkreis (in Anlehnung an SCHARFETTER 1998, KRIETSCH/HEUER 1997) </vt:lpstr>
      <vt:lpstr>Therapieziele für den schizophrenen Formenkreis (in Anlehnung an SCHARFETTER 1998, KRIETSCH/HEUER 1997) </vt:lpstr>
      <vt:lpstr>Folie 19</vt:lpstr>
      <vt:lpstr>Folie 20</vt:lpstr>
      <vt:lpstr>Therapieziele für den schizophrenen Formenkreis (in Anlehnung an SCHARFETTER 1998, KRIETSCH/HEUER 1997) </vt:lpstr>
      <vt:lpstr> Therapieplanung   Gliederung des therapeutischen Prozesses</vt:lpstr>
      <vt:lpstr>Interventionsgruppen</vt:lpstr>
      <vt:lpstr>Prinzipien der Therapiedurchführung</vt:lpstr>
      <vt:lpstr>Prinzipien der Therapiedurchführung</vt:lpstr>
      <vt:lpstr>Praxis der Bewegungstherapie</vt:lpstr>
      <vt:lpstr>Praxis der Bewegungstherapie /Sportspiele </vt:lpstr>
      <vt:lpstr> Therapieplanung   Gliederung des therapeutischen Prozesses</vt:lpstr>
      <vt:lpstr>Therapiekontrolle</vt:lpstr>
      <vt:lpstr>Zusammenfassung und Perspektiven</vt:lpstr>
      <vt:lpstr>Folie 31</vt:lpstr>
      <vt:lpstr>Folie 32</vt:lpstr>
      <vt:lpstr>Folie 33</vt:lpstr>
      <vt:lpstr>Folie 34</vt:lpstr>
      <vt:lpstr>Zusammenfassung und Perspektiven</vt:lpstr>
      <vt:lpstr>Folie 36</vt:lpstr>
      <vt:lpstr>Folie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der Bewegungstherapie / Psychomotorischen Therapie Fortbildung – Klinikum am Weissenhof  Leitlinie der Bewegungstherapie</dc:title>
  <dc:creator>KaWTS</dc:creator>
  <cp:lastModifiedBy>RaschmanS</cp:lastModifiedBy>
  <cp:revision>7</cp:revision>
  <dcterms:modified xsi:type="dcterms:W3CDTF">2019-03-13T16:27:18Z</dcterms:modified>
</cp:coreProperties>
</file>