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slideLayouts/slideLayout76.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 id="2147483700" r:id="rId2"/>
    <p:sldMasterId id="2147483701" r:id="rId3"/>
    <p:sldMasterId id="2147483702" r:id="rId4"/>
    <p:sldMasterId id="2147483703" r:id="rId5"/>
    <p:sldMasterId id="2147483704" r:id="rId6"/>
    <p:sldMasterId id="2147483705" r:id="rId7"/>
  </p:sldMasterIdLst>
  <p:notesMasterIdLst>
    <p:notesMasterId r:id="rId36"/>
  </p:notesMasterIdLst>
  <p:sldIdLst>
    <p:sldId id="256" r:id="rId8"/>
    <p:sldId id="299" r:id="rId9"/>
    <p:sldId id="295" r:id="rId10"/>
    <p:sldId id="300" r:id="rId11"/>
    <p:sldId id="297" r:id="rId12"/>
    <p:sldId id="263" r:id="rId13"/>
    <p:sldId id="264" r:id="rId14"/>
    <p:sldId id="267" r:id="rId15"/>
    <p:sldId id="268" r:id="rId16"/>
    <p:sldId id="262" r:id="rId17"/>
    <p:sldId id="298" r:id="rId18"/>
    <p:sldId id="260" r:id="rId19"/>
    <p:sldId id="270" r:id="rId20"/>
    <p:sldId id="301" r:id="rId21"/>
    <p:sldId id="273" r:id="rId22"/>
    <p:sldId id="269" r:id="rId23"/>
    <p:sldId id="279" r:id="rId24"/>
    <p:sldId id="282" r:id="rId25"/>
    <p:sldId id="283" r:id="rId26"/>
    <p:sldId id="291" r:id="rId27"/>
    <p:sldId id="287" r:id="rId28"/>
    <p:sldId id="293" r:id="rId29"/>
    <p:sldId id="271" r:id="rId30"/>
    <p:sldId id="284" r:id="rId31"/>
    <p:sldId id="294" r:id="rId32"/>
    <p:sldId id="277" r:id="rId33"/>
    <p:sldId id="259" r:id="rId34"/>
    <p:sldId id="281" r:id="rId35"/>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6" y="-6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de-DE"/>
          </a:p>
        </p:txBody>
      </p:sp>
      <p:sp>
        <p:nvSpPr>
          <p:cNvPr id="317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de-DE"/>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17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de-DE"/>
          </a:p>
        </p:txBody>
      </p:sp>
      <p:sp>
        <p:nvSpPr>
          <p:cNvPr id="317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4AEAB8B7-8070-4E31-9D89-AD925620AA44}"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05DCFC1F-FDE6-42FC-BEDE-D5A5A456C006}" type="slidenum">
              <a:rPr lang="de-DE" sz="1200"/>
              <a:pPr algn="r"/>
              <a:t>28</a:t>
            </a:fld>
            <a:endParaRPr lang="de-DE" sz="12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xfrm>
            <a:off x="685800" y="4343400"/>
            <a:ext cx="5486400" cy="4114800"/>
          </a:xfrm>
          <a:noFill/>
          <a:ln/>
        </p:spPr>
        <p:txBody>
          <a:bodyPr/>
          <a:lstStyle/>
          <a:p>
            <a:pPr eaLnBrk="1" hangingPunct="1"/>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46B54CC-1E98-4026-A7D7-BE8212DDDDC9}"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9CFCED1-172F-4DD5-9316-D2617F7A9CFD}"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B707C5B-2703-44CE-9767-7DBD145241DE}"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16051C2-0538-47F8-83CC-28D8BFE1CBA4}"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AD7EC8C-286B-41FB-816D-D913E45D7BEB}" type="slidenum">
              <a:rPr lang="de-DE"/>
              <a:pPr>
                <a:defRPr/>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072301A-E675-4A9A-8D94-68768AEDF690}" type="slidenum">
              <a:rPr lang="de-DE"/>
              <a:pPr>
                <a:defRPr/>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864F140A-8EB7-463F-B47A-78D65D440321}" type="slidenum">
              <a:rPr lang="de-DE"/>
              <a:pPr>
                <a:defRPr/>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EB16C350-1164-4DBB-B91F-03A1BB46A184}" type="slidenum">
              <a:rPr lang="de-DE"/>
              <a:pPr>
                <a:defRPr/>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8249D0D4-6B51-4339-A7C6-D7B2E0506A23}" type="slidenum">
              <a:rPr lang="de-DE"/>
              <a:pPr>
                <a:defRPr/>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0371ED66-A492-4941-A694-372EB645760F}" type="slidenum">
              <a:rPr lang="de-DE"/>
              <a:pPr>
                <a:defRPr/>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438F1DF6-5C5A-48D2-A3A3-80E3217DEEAF}"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2F10B39-9D17-4A35-A13B-F91F785BA48C}" type="slidenum">
              <a:rPr lang="de-DE"/>
              <a:pPr>
                <a:defRPr/>
              </a:pPr>
              <a:t>‹Nr.›</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9F200082-C1F1-4091-AB37-3FE572DBBFE0}" type="slidenum">
              <a:rPr lang="de-DE"/>
              <a:pPr>
                <a:defRPr/>
              </a:pPr>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29999F3-DE47-4D06-9116-61BB5B130C61}" type="slidenum">
              <a:rPr lang="de-DE"/>
              <a:pPr>
                <a:defRPr/>
              </a:pPr>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FCB6C30-4CC1-4F91-967A-4CEADEB28B05}" type="slidenum">
              <a:rPr lang="de-DE"/>
              <a:pPr>
                <a:defRPr/>
              </a:pPr>
              <a:t>‹Nr.›</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17642C5-3872-4DCA-8D20-80AF014AE087}" type="slidenum">
              <a:rPr lang="de-DE"/>
              <a:pPr>
                <a:defRPr/>
              </a:pPr>
              <a:t>‹Nr.›</a:t>
            </a:fld>
            <a:endParaRPr lang="de-D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A39A555-8164-4648-8D96-550B790C1CBA}" type="slidenum">
              <a:rPr lang="de-DE"/>
              <a:pPr>
                <a:defRPr/>
              </a:pPr>
              <a:t>‹Nr.›</a:t>
            </a:fld>
            <a:endParaRPr lang="de-D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02F3167-EDE3-47BD-A862-A8D21515813F}" type="slidenum">
              <a:rPr lang="de-DE"/>
              <a:pPr>
                <a:defRPr/>
              </a:pPr>
              <a:t>‹Nr.›</a:t>
            </a:fld>
            <a:endParaRPr lang="de-D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8D8ABE85-6624-4FB8-AE4A-8280CC61DFCF}" type="slidenum">
              <a:rPr lang="de-DE"/>
              <a:pPr>
                <a:defRPr/>
              </a:pPr>
              <a:t>‹Nr.›</a:t>
            </a:fld>
            <a:endParaRPr lang="de-D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0A30ABE6-84D5-43A1-9429-BDE8243FDED6}" type="slidenum">
              <a:rPr lang="de-DE"/>
              <a:pPr>
                <a:defRPr/>
              </a:pPr>
              <a:t>‹Nr.›</a:t>
            </a:fld>
            <a:endParaRPr lang="de-D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3141B1A5-AB65-4B5A-AA7B-0545F220C240}" type="slidenum">
              <a:rPr lang="de-DE"/>
              <a:pPr>
                <a:defRPr/>
              </a:pPr>
              <a:t>‹Nr.›</a:t>
            </a:fld>
            <a:endParaRPr lang="de-D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A07417E6-7DA6-40A4-AF15-EB59C2936A58}"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521FE56-2851-41D6-AB2D-68880902654B}" type="slidenum">
              <a:rPr lang="de-DE"/>
              <a:pPr>
                <a:defRPr/>
              </a:pPr>
              <a:t>‹Nr.›</a:t>
            </a:fld>
            <a:endParaRPr lang="de-D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4E60D2F3-EB41-4020-80A3-FF797F85248A}" type="slidenum">
              <a:rPr lang="de-DE"/>
              <a:pPr>
                <a:defRPr/>
              </a:pPr>
              <a:t>‹Nr.›</a:t>
            </a:fld>
            <a:endParaRPr lang="de-D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1EAEA3DB-8F8B-42A3-BA54-A54449489C68}" type="slidenum">
              <a:rPr lang="de-DE"/>
              <a:pPr>
                <a:defRPr/>
              </a:pPr>
              <a:t>‹Nr.›</a:t>
            </a:fld>
            <a:endParaRPr lang="de-D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F9C4397-A920-43A9-B0F2-23580AB61EA8}" type="slidenum">
              <a:rPr lang="de-DE"/>
              <a:pPr>
                <a:defRPr/>
              </a:pPr>
              <a:t>‹Nr.›</a:t>
            </a:fld>
            <a:endParaRPr lang="de-D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65D8F4C-51DD-4162-8C74-FFABCF6EF376}" type="slidenum">
              <a:rPr lang="de-DE"/>
              <a:pPr>
                <a:defRPr/>
              </a:pPr>
              <a:t>‹Nr.›</a:t>
            </a:fld>
            <a:endParaRPr lang="de-D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C43EB877-3324-41B2-B711-F02B96EDF571}" type="slidenum">
              <a:rPr lang="de-DE"/>
              <a:pPr>
                <a:defRPr/>
              </a:pPr>
              <a:t>‹Nr.›</a:t>
            </a:fld>
            <a:endParaRPr lang="de-D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FEC18DD-40CA-4AD1-857D-9FF3EB0D4D29}" type="slidenum">
              <a:rPr lang="de-DE"/>
              <a:pPr>
                <a:defRPr/>
              </a:pPr>
              <a:t>‹Nr.›</a:t>
            </a:fld>
            <a:endParaRPr lang="de-D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5273627-85C3-4FA1-B2EE-AA0CF744849D}" type="slidenum">
              <a:rPr lang="de-DE"/>
              <a:pPr>
                <a:defRPr/>
              </a:pPr>
              <a:t>‹Nr.›</a:t>
            </a:fld>
            <a:endParaRPr lang="de-D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D41E11F2-603D-4628-A25D-0489404B4DE1}" type="slidenum">
              <a:rPr lang="de-DE"/>
              <a:pPr>
                <a:defRPr/>
              </a:pPr>
              <a:t>‹Nr.›</a:t>
            </a:fld>
            <a:endParaRPr lang="de-D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F7351B47-0DAF-4E8C-8710-D35FD3128D1A}" type="slidenum">
              <a:rPr lang="de-DE"/>
              <a:pPr>
                <a:defRPr/>
              </a:pPr>
              <a:t>‹Nr.›</a:t>
            </a:fld>
            <a:endParaRPr lang="de-D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E6CA87A0-7D6F-4259-8FF6-151EE3F2193F}"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6DB7E19A-2E7E-40B5-AA2E-7958DBA2C2E5}" type="slidenum">
              <a:rPr lang="de-DE"/>
              <a:pPr>
                <a:defRPr/>
              </a:pPr>
              <a:t>‹Nr.›</a:t>
            </a:fld>
            <a:endParaRPr lang="de-D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4D9F0DDB-D196-49FA-901D-541B4E39614F}" type="slidenum">
              <a:rPr lang="de-DE"/>
              <a:pPr>
                <a:defRPr/>
              </a:pPr>
              <a:t>‹Nr.›</a:t>
            </a:fld>
            <a:endParaRPr lang="de-D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78247C72-C567-4E6B-93CC-69CE6B49BDDA}" type="slidenum">
              <a:rPr lang="de-DE"/>
              <a:pPr>
                <a:defRPr/>
              </a:pPr>
              <a:t>‹Nr.›</a:t>
            </a:fld>
            <a:endParaRPr lang="de-D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889A7C30-7BF7-4181-AC2B-BB0F0AF4F11E}" type="slidenum">
              <a:rPr lang="de-DE"/>
              <a:pPr>
                <a:defRPr/>
              </a:pPr>
              <a:t>‹Nr.›</a:t>
            </a:fld>
            <a:endParaRPr lang="de-D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B7BFD1C-E35B-41BE-9E2B-FD7B12F8DB27}" type="slidenum">
              <a:rPr lang="de-DE"/>
              <a:pPr>
                <a:defRPr/>
              </a:pPr>
              <a:t>‹Nr.›</a:t>
            </a:fld>
            <a:endParaRPr lang="de-D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CC7C733-DCA0-47E5-93F6-5E6575D60603}" type="slidenum">
              <a:rPr lang="de-DE"/>
              <a:pPr>
                <a:defRPr/>
              </a:pPr>
              <a:t>‹Nr.›</a:t>
            </a:fld>
            <a:endParaRPr lang="de-D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E5949F8-225C-4E7C-8BE1-18ADC6C19092}" type="slidenum">
              <a:rPr lang="de-DE"/>
              <a:pPr>
                <a:defRPr/>
              </a:pPr>
              <a:t>‹Nr.›</a:t>
            </a:fld>
            <a:endParaRPr lang="de-D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05D065C-A735-4BFC-AC38-F11A2C57533A}" type="slidenum">
              <a:rPr lang="de-DE"/>
              <a:pPr>
                <a:defRPr/>
              </a:pPr>
              <a:t>‹Nr.›</a:t>
            </a:fld>
            <a:endParaRPr lang="de-D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52A0CDA-BE03-4710-B3AF-FBE37AE5385A}" type="slidenum">
              <a:rPr lang="de-DE"/>
              <a:pPr>
                <a:defRPr/>
              </a:pPr>
              <a:t>‹Nr.›</a:t>
            </a:fld>
            <a:endParaRPr lang="de-D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C5C7AE76-499B-4F5D-9429-5A67DD6ADA8A}" type="slidenum">
              <a:rPr lang="de-DE"/>
              <a:pPr>
                <a:defRPr/>
              </a:pPr>
              <a:t>‹Nr.›</a:t>
            </a:fld>
            <a:endParaRPr lang="de-D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248AD0FF-2C9A-4F67-8FE5-EB5C4CCBFBB8}"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172D2C8A-BE7F-4075-A63A-0D7A28CB1379}" type="slidenum">
              <a:rPr lang="de-DE"/>
              <a:pPr>
                <a:defRPr/>
              </a:pPr>
              <a:t>‹Nr.›</a:t>
            </a:fld>
            <a:endParaRPr lang="de-D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4915CFD0-17E7-44BE-9411-8F63CF9CDEB1}" type="slidenum">
              <a:rPr lang="de-DE"/>
              <a:pPr>
                <a:defRPr/>
              </a:pPr>
              <a:t>‹Nr.›</a:t>
            </a:fld>
            <a:endParaRPr lang="de-D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3AC92BA9-1125-42DD-9209-934A34CDE916}" type="slidenum">
              <a:rPr lang="de-DE"/>
              <a:pPr>
                <a:defRPr/>
              </a:pPr>
              <a:t>‹Nr.›</a:t>
            </a:fld>
            <a:endParaRPr lang="de-D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E7CF576D-1EBB-4ECF-8723-ADB45A2DECEE}" type="slidenum">
              <a:rPr lang="de-DE"/>
              <a:pPr>
                <a:defRPr/>
              </a:pPr>
              <a:t>‹Nr.›</a:t>
            </a:fld>
            <a:endParaRPr lang="de-D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CFD38BBA-C413-40D3-81E1-2C4D8D340CF8}" type="slidenum">
              <a:rPr lang="de-DE"/>
              <a:pPr>
                <a:defRPr/>
              </a:pPr>
              <a:t>‹Nr.›</a:t>
            </a:fld>
            <a:endParaRPr lang="de-D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05327BE-351E-4933-9FC5-522E7379F654}" type="slidenum">
              <a:rPr lang="de-DE"/>
              <a:pPr>
                <a:defRPr/>
              </a:pPr>
              <a:t>‹Nr.›</a:t>
            </a:fld>
            <a:endParaRPr lang="de-D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007B8F6-FF1B-47A4-B3AB-9CDC16030C84}" type="slidenum">
              <a:rPr lang="de-DE"/>
              <a:pPr>
                <a:defRPr/>
              </a:pPr>
              <a:t>‹Nr.›</a:t>
            </a:fld>
            <a:endParaRPr lang="de-D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5B57D52-D1F4-42E6-B58E-E54F453D256B}" type="slidenum">
              <a:rPr lang="de-DE"/>
              <a:pPr>
                <a:defRPr/>
              </a:pPr>
              <a:t>‹Nr.›</a:t>
            </a:fld>
            <a:endParaRPr lang="de-D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D44CCC6-71CE-4D62-A23B-EB3EA65D1535}" type="slidenum">
              <a:rPr lang="de-DE"/>
              <a:pPr>
                <a:defRPr/>
              </a:pPr>
              <a:t>‹Nr.›</a:t>
            </a:fld>
            <a:endParaRPr lang="de-D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64A5D2B-E9B9-4C85-B768-7755F571D3A9}" type="slidenum">
              <a:rPr lang="de-DE"/>
              <a:pPr>
                <a:defRPr/>
              </a:pPr>
              <a:t>‹Nr.›</a:t>
            </a:fld>
            <a:endParaRPr lang="de-D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8365F407-9E85-4646-91FB-1F5A5A84E50B}"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741C6345-E162-4802-BE3D-1F73B5ECE8A7}" type="slidenum">
              <a:rPr lang="de-DE"/>
              <a:pPr>
                <a:defRPr/>
              </a:pPr>
              <a:t>‹Nr.›</a:t>
            </a:fld>
            <a:endParaRPr lang="de-D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E423C020-9DB2-43F3-A141-C100F4F69563}" type="slidenum">
              <a:rPr lang="de-DE"/>
              <a:pPr>
                <a:defRPr/>
              </a:pPr>
              <a:t>‹Nr.›</a:t>
            </a:fld>
            <a:endParaRPr lang="de-DE"/>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E5A1C78B-B288-47A4-BC74-15CCACB7139C}" type="slidenum">
              <a:rPr lang="de-DE"/>
              <a:pPr>
                <a:defRPr/>
              </a:pPr>
              <a:t>‹Nr.›</a:t>
            </a:fld>
            <a:endParaRPr lang="de-DE"/>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F9A4A7AD-E3D0-4215-B950-711E36212E36}" type="slidenum">
              <a:rPr lang="de-DE"/>
              <a:pPr>
                <a:defRPr/>
              </a:pPr>
              <a:t>‹Nr.›</a:t>
            </a:fld>
            <a:endParaRPr lang="de-DE"/>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F483CFCE-AAAE-4A83-892D-F5DBB672A19D}" type="slidenum">
              <a:rPr lang="de-DE"/>
              <a:pPr>
                <a:defRPr/>
              </a:pPr>
              <a:t>‹Nr.›</a:t>
            </a:fld>
            <a:endParaRPr lang="de-DE"/>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75EB6EDD-BB9F-4DD8-99B9-74730C058AFD}" type="slidenum">
              <a:rPr lang="de-DE"/>
              <a:pPr>
                <a:defRPr/>
              </a:pPr>
              <a:t>‹Nr.›</a:t>
            </a:fld>
            <a:endParaRPr lang="de-DE"/>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6A2AAC-9AFA-4599-99A8-A5A4EF612148}" type="slidenum">
              <a:rPr lang="de-DE"/>
              <a:pPr>
                <a:defRPr/>
              </a:pPr>
              <a:t>‹Nr.›</a:t>
            </a:fld>
            <a:endParaRPr lang="de-DE"/>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499F418-F802-4035-A5DE-F9953CBEBF5D}" type="slidenum">
              <a:rPr lang="de-DE"/>
              <a:pPr>
                <a:defRPr/>
              </a:pPr>
              <a:t>‹Nr.›</a:t>
            </a:fld>
            <a:endParaRPr lang="de-DE"/>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3493CD1-3049-4F48-8C12-317D9BEB026F}" type="slidenum">
              <a:rPr lang="de-DE"/>
              <a:pPr>
                <a:defRPr/>
              </a:pPr>
              <a:t>‹Nr.›</a:t>
            </a:fld>
            <a:endParaRPr lang="de-DE"/>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DBCC408-040D-4AE6-B12A-07B11739361B}" type="slidenum">
              <a:rPr lang="de-DE"/>
              <a:pPr>
                <a:defRPr/>
              </a:pPr>
              <a:t>‹Nr.›</a:t>
            </a:fld>
            <a:endParaRPr lang="de-DE"/>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1CEE734-2F25-47B0-A7F6-4D7E4709942F}"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B1808778-F462-4DF7-B7F6-4ACB6825B04B}" type="slidenum">
              <a:rPr lang="de-DE"/>
              <a:pPr>
                <a:defRPr/>
              </a:pPr>
              <a:t>‹Nr.›</a:t>
            </a:fld>
            <a:endParaRPr lang="de-DE"/>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435100"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60975"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6E08DB28-6719-498F-B03B-29F707B074FF}" type="slidenum">
              <a:rPr lang="de-DE"/>
              <a:pPr>
                <a:defRPr/>
              </a:pPr>
              <a:t>‹Nr.›</a:t>
            </a:fld>
            <a:endParaRPr lang="de-DE"/>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endParaRPr lang="de-DE"/>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C6D43A93-4E9D-44B7-BD38-B2390BC7AD2D}" type="slidenum">
              <a:rPr lang="de-DE"/>
              <a:pPr>
                <a:defRPr/>
              </a:pPr>
              <a:t>‹Nr.›</a:t>
            </a:fld>
            <a:endParaRPr lang="de-DE"/>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endParaRPr lang="de-DE"/>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E73DC350-5A4C-42AA-8789-304EEFDFAD3F}" type="slidenum">
              <a:rPr lang="de-DE"/>
              <a:pPr>
                <a:defRPr/>
              </a:pPr>
              <a:t>‹Nr.›</a:t>
            </a:fld>
            <a:endParaRPr lang="de-DE"/>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3"/>
          <p:cNvSpPr>
            <a:spLocks noGrp="1"/>
          </p:cNvSpPr>
          <p:nvPr>
            <p:ph type="sldNum" sz="quarter" idx="12"/>
          </p:nvPr>
        </p:nvSpPr>
        <p:spPr/>
        <p:txBody>
          <a:bodyPr/>
          <a:lstStyle>
            <a:lvl1pPr>
              <a:defRPr/>
            </a:lvl1pPr>
          </a:lstStyle>
          <a:p>
            <a:pPr>
              <a:defRPr/>
            </a:pPr>
            <a:fld id="{C44BE789-F658-4426-93B6-EB23ADA86DA4}" type="slidenum">
              <a:rPr lang="de-DE"/>
              <a:pPr>
                <a:defRPr/>
              </a:pPr>
              <a:t>‹Nr.›</a:t>
            </a:fld>
            <a:endParaRPr lang="de-DE"/>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169EFEA1-4CE5-418C-B22C-BBB15CB6A61B}" type="slidenum">
              <a:rPr lang="de-DE"/>
              <a:pPr>
                <a:defRPr/>
              </a:pPr>
              <a:t>‹Nr.›</a:t>
            </a:fld>
            <a:endParaRPr lang="de-DE"/>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B0028DBA-9862-49CD-A0E6-4607FACAFA4C}" type="slidenum">
              <a:rPr lang="de-DE"/>
              <a:pPr>
                <a:defRPr/>
              </a:pPr>
              <a:t>‹Nr.›</a:t>
            </a:fld>
            <a:endParaRPr lang="de-DE"/>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295E104-6C71-41AE-ADE1-3D01E96CAB67}" type="slidenum">
              <a:rPr lang="de-DE"/>
              <a:pPr>
                <a:defRPr/>
              </a:pPr>
              <a:t>‹Nr.›</a:t>
            </a:fld>
            <a:endParaRPr lang="de-DE"/>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9613" y="274638"/>
            <a:ext cx="1874837" cy="5973762"/>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435100" y="274638"/>
            <a:ext cx="5472113" cy="597376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E05A613-5A46-4142-ABBE-3ABD16820E0E}"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F75358F8-05C9-43B7-A737-522D45110C65}"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pPr>
              <a:defRPr/>
            </a:pPr>
            <a:endParaRPr lang="de-DE"/>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47313A19-4DB4-44AB-9515-3C60C163B5F8}"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Ellipse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Rad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htec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1033"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24" name="Datumsplatzhalt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Times New Roman" charset="0"/>
              </a:defRPr>
            </a:lvl1pPr>
            <a:extLst/>
          </a:lstStyle>
          <a:p>
            <a:pPr>
              <a:defRPr/>
            </a:pPr>
            <a:endParaRPr lang="de-DE"/>
          </a:p>
        </p:txBody>
      </p:sp>
      <p:sp>
        <p:nvSpPr>
          <p:cNvPr id="10" name="Fußzeilenplatzhalt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Times New Roman" charset="0"/>
              </a:defRPr>
            </a:lvl1pPr>
            <a:extLst/>
          </a:lstStyle>
          <a:p>
            <a:pPr>
              <a:defRPr/>
            </a:pPr>
            <a:endParaRPr lang="de-DE"/>
          </a:p>
        </p:txBody>
      </p:sp>
      <p:sp>
        <p:nvSpPr>
          <p:cNvPr id="22" name="Foliennummernplatzhalt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latin typeface="Times New Roman" charset="0"/>
              </a:defRPr>
            </a:lvl1pPr>
            <a:extLst/>
          </a:lstStyle>
          <a:p>
            <a:pPr>
              <a:defRPr/>
            </a:pPr>
            <a:fld id="{249226A4-0510-4E0B-AD33-F763E672C546}" type="slidenum">
              <a:rPr lang="de-DE"/>
              <a:pPr>
                <a:defRPr/>
              </a:pPr>
              <a:t>‹Nr.›</a:t>
            </a:fld>
            <a:endParaRPr lang="de-DE"/>
          </a:p>
        </p:txBody>
      </p:sp>
      <p:sp>
        <p:nvSpPr>
          <p:cNvPr id="15" name="Rechtec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Ellipse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Rad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htec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5" name="Rechtec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Ellipse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46094"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6" name="Datumsplatzhalter 6"/>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7" name="Fußzeilenplatzhalter 1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18" name="Foliennummernplatzhalter 9"/>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AE8B7082-625B-4C80-AD2F-C7F9A2FCE271}"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Rechteck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4" name="Rechteck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6"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7" name="Ellipse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47113"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8" name="Datumsplatzhalter 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9" name="Fußzeilenplatzhalter 4"/>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20" name="Foliennummernplatzhalter 5"/>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CF594A60-2E6C-4461-85F1-9C8CD7E72DC9}"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48131"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3" name="Datumsplatzhalter 6"/>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4" name="Fußzeilenplatzhalter 7"/>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16" name="Foliennummernplatzhalter 8"/>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B235D28D-7035-4A82-81C7-88231D32B6C8}"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Rechteck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4" name="Rechteck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49157"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6" name="Datumsplatzhalter 1"/>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7" name="Fußzeilenplatzhalter 2"/>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18" name="Foliennummernplatzhalter 3"/>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1CDE2550-25BD-4249-B51C-00BC3BFB5897}"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50179"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3" name="Datumsplatzhalter 4"/>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4" name="Fußzeilenplatzhalter 5"/>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16" name="Foliennummernplatzhalter 6"/>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123C2F1A-3979-4C28-B670-94B8B685F261}"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Rechtec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14" name="Flussdiagramm: Proz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6" name="Flussdiagramm: Proz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5" name="Titelplatzhalter 4"/>
          <p:cNvSpPr>
            <a:spLocks noGrp="1"/>
          </p:cNvSpPr>
          <p:nvPr>
            <p:ph type="title"/>
          </p:nvPr>
        </p:nvSpPr>
        <p:spPr>
          <a:xfrm>
            <a:off x="1435100" y="274638"/>
            <a:ext cx="7499350" cy="1143000"/>
          </a:xfrm>
          <a:prstGeom prst="rect">
            <a:avLst/>
          </a:prstGeom>
        </p:spPr>
        <p:txBody>
          <a:bodyPr anchor="ctr">
            <a:normAutofit/>
          </a:bodyPr>
          <a:lstStyle>
            <a:extLst/>
          </a:lstStyle>
          <a:p>
            <a:r>
              <a:rPr lang="de-DE" smtClean="0"/>
              <a:t>Titelmasterformat durch Klicken bearbeiten</a:t>
            </a:r>
            <a:endParaRPr lang="en-US"/>
          </a:p>
        </p:txBody>
      </p:sp>
      <p:sp>
        <p:nvSpPr>
          <p:cNvPr id="51208" name="Textplatzhalt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7" name="Datumsplatzhalter 4"/>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latin typeface="Times New Roman" charset="0"/>
              </a:defRPr>
            </a:lvl1pPr>
            <a:extLst/>
          </a:lstStyle>
          <a:p>
            <a:pPr>
              <a:defRPr/>
            </a:pPr>
            <a:endParaRPr lang="de-DE"/>
          </a:p>
        </p:txBody>
      </p:sp>
      <p:sp>
        <p:nvSpPr>
          <p:cNvPr id="18" name="Fußzeilenplatzhalter 5"/>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latin typeface="Times New Roman" charset="0"/>
              </a:defRPr>
            </a:lvl1pPr>
            <a:extLst/>
          </a:lstStyle>
          <a:p>
            <a:pPr>
              <a:defRPr/>
            </a:pPr>
            <a:endParaRPr lang="de-DE"/>
          </a:p>
        </p:txBody>
      </p:sp>
      <p:sp>
        <p:nvSpPr>
          <p:cNvPr id="19" name="Foliennummernplatzhalter 6"/>
          <p:cNvSpPr>
            <a:spLocks noGrp="1"/>
          </p:cNvSpPr>
          <p:nvPr>
            <p:ph type="sldNum" sz="quarter" idx="4"/>
          </p:nvPr>
        </p:nvSpPr>
        <p:spPr>
          <a:xfrm>
            <a:off x="8613775" y="6305550"/>
            <a:ext cx="457200" cy="476250"/>
          </a:xfrm>
          <a:prstGeom prst="rect">
            <a:avLst/>
          </a:prstGeom>
        </p:spPr>
        <p:txBody>
          <a:bodyPr anchor="b"/>
          <a:lstStyle>
            <a:lvl1pPr algn="ctr">
              <a:defRPr sz="1200">
                <a:solidFill>
                  <a:schemeClr val="bg2">
                    <a:shade val="50000"/>
                    <a:satMod val="200000"/>
                  </a:schemeClr>
                </a:solidFill>
                <a:latin typeface="Times New Roman" charset="0"/>
              </a:defRPr>
            </a:lvl1pPr>
            <a:extLst/>
          </a:lstStyle>
          <a:p>
            <a:pPr>
              <a:defRPr/>
            </a:pPr>
            <a:fld id="{51A6D8DA-8F13-4D85-92BE-2A5AA6D1FBF9}"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rtl="0" fontAlgn="base">
        <a:spcBef>
          <a:spcPct val="0"/>
        </a:spcBef>
        <a:spcAft>
          <a:spcPct val="0"/>
        </a:spcAft>
        <a:defRPr sz="4300">
          <a:solidFill>
            <a:srgbClr val="464646"/>
          </a:solidFill>
          <a:latin typeface="+mj-lt"/>
          <a:ea typeface="+mj-ea"/>
          <a:cs typeface="+mj-cs"/>
        </a:defRPr>
      </a:lvl1pPr>
      <a:lvl2pPr algn="l" rtl="0" fontAlgn="base">
        <a:spcBef>
          <a:spcPct val="0"/>
        </a:spcBef>
        <a:spcAft>
          <a:spcPct val="0"/>
        </a:spcAft>
        <a:defRPr sz="4300">
          <a:solidFill>
            <a:srgbClr val="464646"/>
          </a:solidFill>
          <a:latin typeface="Gill Sans MT"/>
        </a:defRPr>
      </a:lvl2pPr>
      <a:lvl3pPr algn="l" rtl="0" fontAlgn="base">
        <a:spcBef>
          <a:spcPct val="0"/>
        </a:spcBef>
        <a:spcAft>
          <a:spcPct val="0"/>
        </a:spcAft>
        <a:defRPr sz="4300">
          <a:solidFill>
            <a:srgbClr val="464646"/>
          </a:solidFill>
          <a:latin typeface="Gill Sans MT"/>
        </a:defRPr>
      </a:lvl3pPr>
      <a:lvl4pPr algn="l" rtl="0" fontAlgn="base">
        <a:spcBef>
          <a:spcPct val="0"/>
        </a:spcBef>
        <a:spcAft>
          <a:spcPct val="0"/>
        </a:spcAft>
        <a:defRPr sz="4300">
          <a:solidFill>
            <a:srgbClr val="464646"/>
          </a:solidFill>
          <a:latin typeface="Gill Sans MT"/>
        </a:defRPr>
      </a:lvl4pPr>
      <a:lvl5pPr algn="l" rtl="0" fontAlgn="base">
        <a:spcBef>
          <a:spcPct val="0"/>
        </a:spcBef>
        <a:spcAft>
          <a:spcPct val="0"/>
        </a:spcAft>
        <a:defRPr sz="4300">
          <a:solidFill>
            <a:srgbClr val="464646"/>
          </a:solidFill>
          <a:latin typeface="Gill Sans MT"/>
        </a:defRPr>
      </a:lvl5pPr>
      <a:lvl6pPr marL="457200" algn="l" rtl="0" fontAlgn="base">
        <a:spcBef>
          <a:spcPct val="0"/>
        </a:spcBef>
        <a:spcAft>
          <a:spcPct val="0"/>
        </a:spcAft>
        <a:defRPr sz="4300">
          <a:solidFill>
            <a:srgbClr val="464646"/>
          </a:solidFill>
          <a:latin typeface="Gill Sans MT"/>
        </a:defRPr>
      </a:lvl6pPr>
      <a:lvl7pPr marL="914400" algn="l" rtl="0" fontAlgn="base">
        <a:spcBef>
          <a:spcPct val="0"/>
        </a:spcBef>
        <a:spcAft>
          <a:spcPct val="0"/>
        </a:spcAft>
        <a:defRPr sz="4300">
          <a:solidFill>
            <a:srgbClr val="464646"/>
          </a:solidFill>
          <a:latin typeface="Gill Sans MT"/>
        </a:defRPr>
      </a:lvl7pPr>
      <a:lvl8pPr marL="1371600" algn="l" rtl="0" fontAlgn="base">
        <a:spcBef>
          <a:spcPct val="0"/>
        </a:spcBef>
        <a:spcAft>
          <a:spcPct val="0"/>
        </a:spcAft>
        <a:defRPr sz="4300">
          <a:solidFill>
            <a:srgbClr val="464646"/>
          </a:solidFill>
          <a:latin typeface="Gill Sans MT"/>
        </a:defRPr>
      </a:lvl8pPr>
      <a:lvl9pPr marL="1828800" algn="l" rtl="0" fontAlgn="base">
        <a:spcBef>
          <a:spcPct val="0"/>
        </a:spcBef>
        <a:spcAft>
          <a:spcPct val="0"/>
        </a:spcAft>
        <a:defRPr sz="4300">
          <a:solidFill>
            <a:srgbClr val="464646"/>
          </a:solidFill>
          <a:latin typeface="Gill Sans MT"/>
        </a:defRPr>
      </a:lvl9pPr>
    </p:titleStyle>
    <p:bodyStyle>
      <a:lvl1pPr marL="365125" indent="-282575" algn="l" rtl="0" fontAlgn="base">
        <a:spcBef>
          <a:spcPts val="600"/>
        </a:spcBef>
        <a:spcAft>
          <a:spcPct val="0"/>
        </a:spcAft>
        <a:buClr>
          <a:schemeClr val="accent1"/>
        </a:buClr>
        <a:buSzPct val="80000"/>
        <a:buFont typeface="Wingdings 2" pitchFamily="18" charset="2"/>
        <a:buChar char=""/>
        <a:defRPr sz="3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a:solidFill>
            <a:schemeClr val="tx1"/>
          </a:solidFill>
          <a:latin typeface="+mn-lt"/>
        </a:defRPr>
      </a:lvl2pPr>
      <a:lvl3pPr marL="885825" indent="-228600" algn="l" rtl="0" fontAlgn="base">
        <a:spcBef>
          <a:spcPct val="20000"/>
        </a:spcBef>
        <a:spcAft>
          <a:spcPct val="0"/>
        </a:spcAft>
        <a:buClr>
          <a:schemeClr val="accent2"/>
        </a:buClr>
        <a:buFont typeface="Wingdings 2" pitchFamily="18" charset="2"/>
        <a:buChar char=""/>
        <a:defRPr sz="2400">
          <a:solidFill>
            <a:schemeClr val="tx1"/>
          </a:solidFill>
          <a:latin typeface="+mn-lt"/>
        </a:defRPr>
      </a:lvl3pPr>
      <a:lvl4pPr marL="1096963" indent="-173038" algn="l" rtl="0" fontAlgn="base">
        <a:spcBef>
          <a:spcPct val="20000"/>
        </a:spcBef>
        <a:spcAft>
          <a:spcPct val="0"/>
        </a:spcAft>
        <a:buClr>
          <a:srgbClr val="EB641B"/>
        </a:buClr>
        <a:buFont typeface="Wingdings 2" pitchFamily="18" charset="2"/>
        <a:buChar char=""/>
        <a:defRPr sz="2000">
          <a:solidFill>
            <a:schemeClr val="tx1"/>
          </a:solidFill>
          <a:latin typeface="+mn-lt"/>
        </a:defRPr>
      </a:lvl4pPr>
      <a:lvl5pPr marL="12969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5pPr>
      <a:lvl6pPr marL="17541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6pPr>
      <a:lvl7pPr marL="22113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7pPr>
      <a:lvl8pPr marL="26685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8pPr>
      <a:lvl9pPr marL="3125788" indent="-182563" algn="l" rtl="0" fontAlgn="base">
        <a:spcBef>
          <a:spcPct val="20000"/>
        </a:spcBef>
        <a:spcAft>
          <a:spcPct val="0"/>
        </a:spcAft>
        <a:buClr>
          <a:srgbClr val="39639D"/>
        </a:buClr>
        <a:buFont typeface="Wingdings 2" pitchFamily="18"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428750" y="785813"/>
            <a:ext cx="7407275" cy="1471612"/>
          </a:xfrm>
        </p:spPr>
        <p:txBody>
          <a:bodyPr anchor="b"/>
          <a:lstStyle/>
          <a:p>
            <a:pPr algn="ct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Bewegungstherapie aus sportwissenschaftlicher Sicht</a:t>
            </a:r>
          </a:p>
        </p:txBody>
      </p:sp>
      <p:sp>
        <p:nvSpPr>
          <p:cNvPr id="3075" name="Rectangle 3"/>
          <p:cNvSpPr>
            <a:spLocks noGrp="1" noChangeArrowheads="1"/>
          </p:cNvSpPr>
          <p:nvPr>
            <p:ph type="subTitle" idx="4294967295"/>
          </p:nvPr>
        </p:nvSpPr>
        <p:spPr>
          <a:xfrm>
            <a:off x="1066800" y="2857500"/>
            <a:ext cx="7010400" cy="1752600"/>
          </a:xfrm>
        </p:spPr>
        <p:txBody>
          <a:bodyPr tIns="0">
            <a:noAutofit/>
          </a:bodyPr>
          <a:lstStyle/>
          <a:p>
            <a:pPr marL="27432" indent="0" fontAlgn="auto">
              <a:lnSpc>
                <a:spcPct val="160000"/>
              </a:lnSpc>
              <a:spcAft>
                <a:spcPts val="0"/>
              </a:spcAft>
              <a:buFont typeface="Wingdings 2"/>
              <a:buNone/>
              <a:defRPr/>
            </a:pPr>
            <a:r>
              <a:rPr lang="de-DE" sz="2400" kern="1200" dirty="0">
                <a:solidFill>
                  <a:schemeClr val="tx2">
                    <a:shade val="30000"/>
                    <a:satMod val="150000"/>
                  </a:schemeClr>
                </a:solidFill>
                <a:latin typeface="+mj-lt"/>
                <a:ea typeface="+mn-ea"/>
                <a:cs typeface="+mn-cs"/>
              </a:rPr>
              <a:t>Vortrag zur 2. Tagung  </a:t>
            </a:r>
          </a:p>
          <a:p>
            <a:pPr marL="27432" indent="0" algn="ctr" fontAlgn="auto">
              <a:lnSpc>
                <a:spcPct val="160000"/>
              </a:lnSpc>
              <a:spcAft>
                <a:spcPts val="0"/>
              </a:spcAft>
              <a:buFont typeface="Wingdings 2"/>
              <a:buNone/>
              <a:defRPr/>
            </a:pPr>
            <a:r>
              <a:rPr lang="de-DE" sz="2400" kern="1200" dirty="0">
                <a:solidFill>
                  <a:schemeClr val="tx2">
                    <a:shade val="30000"/>
                    <a:satMod val="150000"/>
                  </a:schemeClr>
                </a:solidFill>
                <a:latin typeface="+mj-lt"/>
                <a:ea typeface="+mn-ea"/>
                <a:cs typeface="+mn-cs"/>
              </a:rPr>
              <a:t>„Interdisziplinärer Arbeitskreis Bewegungstherapie bei psychischen Erkrankungen“</a:t>
            </a:r>
          </a:p>
          <a:p>
            <a:pPr marL="27432" indent="0" fontAlgn="auto">
              <a:spcAft>
                <a:spcPts val="0"/>
              </a:spcAft>
              <a:buFont typeface="Wingdings 2"/>
              <a:buNone/>
              <a:defRPr/>
            </a:pPr>
            <a:endParaRPr lang="de-DE" sz="2400" kern="1200" dirty="0">
              <a:solidFill>
                <a:schemeClr val="tx2">
                  <a:shade val="30000"/>
                  <a:satMod val="150000"/>
                </a:schemeClr>
              </a:solidFill>
              <a:latin typeface="+mj-lt"/>
              <a:ea typeface="+mn-ea"/>
              <a:cs typeface="+mn-cs"/>
            </a:endParaRPr>
          </a:p>
          <a:p>
            <a:pPr marL="27432" indent="0" fontAlgn="auto">
              <a:spcAft>
                <a:spcPts val="0"/>
              </a:spcAft>
              <a:buFont typeface="Wingdings 2"/>
              <a:buNone/>
              <a:defRPr/>
            </a:pPr>
            <a:r>
              <a:rPr lang="de-DE" sz="2000" kern="1200" dirty="0">
                <a:solidFill>
                  <a:schemeClr val="tx2">
                    <a:shade val="30000"/>
                    <a:satMod val="150000"/>
                  </a:schemeClr>
                </a:solidFill>
                <a:latin typeface="+mj-lt"/>
                <a:ea typeface="+mn-ea"/>
                <a:cs typeface="+mn-cs"/>
              </a:rPr>
              <a:t>Dr.  Katharina  </a:t>
            </a:r>
            <a:r>
              <a:rPr lang="de-DE" sz="2000" kern="1200" dirty="0" err="1">
                <a:solidFill>
                  <a:schemeClr val="tx2">
                    <a:shade val="30000"/>
                    <a:satMod val="150000"/>
                  </a:schemeClr>
                </a:solidFill>
                <a:latin typeface="+mj-lt"/>
                <a:ea typeface="+mn-ea"/>
                <a:cs typeface="+mn-cs"/>
              </a:rPr>
              <a:t>Alexandridis</a:t>
            </a:r>
            <a:endParaRPr lang="de-DE" sz="2000" kern="1200" dirty="0">
              <a:solidFill>
                <a:schemeClr val="tx2">
                  <a:shade val="30000"/>
                  <a:satMod val="150000"/>
                </a:schemeClr>
              </a:solidFill>
              <a:latin typeface="+mj-lt"/>
              <a:ea typeface="+mn-ea"/>
              <a:cs typeface="+mn-cs"/>
            </a:endParaRPr>
          </a:p>
          <a:p>
            <a:pPr marL="27432" indent="0" fontAlgn="auto">
              <a:spcAft>
                <a:spcPts val="0"/>
              </a:spcAft>
              <a:buFont typeface="Wingdings 2"/>
              <a:buNone/>
              <a:defRPr/>
            </a:pPr>
            <a:r>
              <a:rPr lang="de-DE" sz="2000" kern="1200" dirty="0">
                <a:solidFill>
                  <a:schemeClr val="tx2">
                    <a:shade val="30000"/>
                    <a:satMod val="150000"/>
                  </a:schemeClr>
                </a:solidFill>
                <a:latin typeface="+mj-lt"/>
                <a:ea typeface="+mn-ea"/>
                <a:cs typeface="+mn-cs"/>
              </a:rPr>
              <a:t>Bewegungstherapeutin &amp; Sportwissenschaftlerin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219200" y="-609600"/>
            <a:ext cx="7315200" cy="6934200"/>
          </a:xfrm>
        </p:spPr>
        <p:txBody>
          <a:bodyPr>
            <a:normAutofit fontScale="90000"/>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Hauptmedium der Bewegungstherapie ist das bewusste Erleben des Körper (in Ruhe und in Bewegung), bei sich und in Kontakt, einzeln oder in der Gruppe.</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Ergänzungen sind das therapeutische Gespräch und der gestaltungstherapeutische Ausdruck.</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endPar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219200" y="-609600"/>
            <a:ext cx="7315200" cy="6934200"/>
          </a:xfrm>
        </p:spPr>
        <p:txBody>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Hauptmedium der Psycho-therapie ist das therapeutische Gespräch, einzeln oder in der Gruppe.</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Ergänzungen sind Rollenspiele, Aufstellungen, Expositionen...</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endPar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Psychotherapeuten</a:t>
            </a:r>
          </a:p>
        </p:txBody>
      </p:sp>
      <p:sp>
        <p:nvSpPr>
          <p:cNvPr id="7171" name="Rectangle 3"/>
          <p:cNvSpPr>
            <a:spLocks noGrp="1" noChangeArrowheads="1"/>
          </p:cNvSpPr>
          <p:nvPr>
            <p:ph sz="half" idx="4294967295"/>
          </p:nvPr>
        </p:nvSpPr>
        <p:spPr>
          <a:xfrm>
            <a:off x="4191000" y="4495800"/>
            <a:ext cx="2667000" cy="533400"/>
          </a:xfrm>
        </p:spPr>
        <p:txBody>
          <a:bodyPr>
            <a:normAutofit fontScale="92500"/>
          </a:bodyPr>
          <a:lstStyle/>
          <a:p>
            <a:pPr marL="365760" indent="-283464" fontAlgn="auto">
              <a:spcAft>
                <a:spcPts val="0"/>
              </a:spcAft>
              <a:buFontTx/>
              <a:buNone/>
              <a:defRPr/>
            </a:pPr>
            <a:r>
              <a:rPr lang="de-DE" sz="1800" b="1" kern="1200">
                <a:latin typeface="+mn-lt"/>
                <a:ea typeface="+mn-ea"/>
                <a:cs typeface="+mn-cs"/>
              </a:rPr>
              <a:t>Psych. Psychotherapeut</a:t>
            </a:r>
          </a:p>
        </p:txBody>
      </p:sp>
      <p:sp>
        <p:nvSpPr>
          <p:cNvPr id="7172" name="Rectangle 4"/>
          <p:cNvSpPr>
            <a:spLocks noGrp="1" noChangeArrowheads="1"/>
          </p:cNvSpPr>
          <p:nvPr>
            <p:ph sz="half" idx="4294967295"/>
          </p:nvPr>
        </p:nvSpPr>
        <p:spPr>
          <a:xfrm>
            <a:off x="5410200" y="2971800"/>
            <a:ext cx="2286000" cy="533400"/>
          </a:xfrm>
        </p:spPr>
        <p:txBody>
          <a:bodyPr>
            <a:normAutofit fontScale="92500"/>
          </a:bodyPr>
          <a:lstStyle/>
          <a:p>
            <a:pPr marL="365760" indent="-283464" fontAlgn="auto">
              <a:spcAft>
                <a:spcPts val="0"/>
              </a:spcAft>
              <a:buFontTx/>
              <a:buNone/>
              <a:defRPr/>
            </a:pPr>
            <a:r>
              <a:rPr lang="de-DE" sz="2800" b="1" kern="1200">
                <a:latin typeface="+mn-lt"/>
                <a:ea typeface="+mn-ea"/>
                <a:cs typeface="+mn-cs"/>
              </a:rPr>
              <a:t>Psychologie</a:t>
            </a:r>
          </a:p>
        </p:txBody>
      </p:sp>
      <p:sp>
        <p:nvSpPr>
          <p:cNvPr id="25604" name="Rectangle 5"/>
          <p:cNvSpPr>
            <a:spLocks noChangeArrowheads="1"/>
          </p:cNvSpPr>
          <p:nvPr/>
        </p:nvSpPr>
        <p:spPr bwMode="auto">
          <a:xfrm>
            <a:off x="2743200" y="1524000"/>
            <a:ext cx="3733800" cy="609600"/>
          </a:xfrm>
          <a:prstGeom prst="rect">
            <a:avLst/>
          </a:prstGeom>
          <a:noFill/>
          <a:ln w="9525">
            <a:noFill/>
            <a:miter lim="800000"/>
            <a:headEnd/>
            <a:tailEnd/>
          </a:ln>
        </p:spPr>
        <p:txBody>
          <a:bodyPr/>
          <a:lstStyle/>
          <a:p>
            <a:pPr marL="342900" indent="-342900">
              <a:spcBef>
                <a:spcPct val="20000"/>
              </a:spcBef>
            </a:pPr>
            <a:r>
              <a:rPr lang="de-DE" sz="2800"/>
              <a:t>             </a:t>
            </a:r>
            <a:r>
              <a:rPr lang="de-DE" sz="2800" b="1"/>
              <a:t>Studium</a:t>
            </a:r>
          </a:p>
        </p:txBody>
      </p:sp>
      <p:sp>
        <p:nvSpPr>
          <p:cNvPr id="25605" name="Rectangle 6"/>
          <p:cNvSpPr>
            <a:spLocks noChangeArrowheads="1"/>
          </p:cNvSpPr>
          <p:nvPr/>
        </p:nvSpPr>
        <p:spPr bwMode="auto">
          <a:xfrm>
            <a:off x="2057400" y="2438400"/>
            <a:ext cx="2438400" cy="533400"/>
          </a:xfrm>
          <a:prstGeom prst="rect">
            <a:avLst/>
          </a:prstGeom>
          <a:noFill/>
          <a:ln w="9525">
            <a:noFill/>
            <a:miter lim="800000"/>
            <a:headEnd/>
            <a:tailEnd/>
          </a:ln>
        </p:spPr>
        <p:txBody>
          <a:bodyPr/>
          <a:lstStyle/>
          <a:p>
            <a:pPr marL="342900" indent="-342900">
              <a:spcBef>
                <a:spcPct val="20000"/>
              </a:spcBef>
            </a:pPr>
            <a:r>
              <a:rPr lang="de-DE" sz="2800" b="1"/>
              <a:t>Medizin</a:t>
            </a:r>
          </a:p>
        </p:txBody>
      </p:sp>
      <p:sp>
        <p:nvSpPr>
          <p:cNvPr id="25606" name="Rectangle 7"/>
          <p:cNvSpPr>
            <a:spLocks noChangeArrowheads="1"/>
          </p:cNvSpPr>
          <p:nvPr/>
        </p:nvSpPr>
        <p:spPr bwMode="auto">
          <a:xfrm>
            <a:off x="2743200" y="3733800"/>
            <a:ext cx="2438400" cy="533400"/>
          </a:xfrm>
          <a:prstGeom prst="rect">
            <a:avLst/>
          </a:prstGeom>
          <a:noFill/>
          <a:ln w="9525">
            <a:noFill/>
            <a:miter lim="800000"/>
            <a:headEnd/>
            <a:tailEnd/>
          </a:ln>
        </p:spPr>
        <p:txBody>
          <a:bodyPr/>
          <a:lstStyle/>
          <a:p>
            <a:pPr marL="342900" indent="-342900">
              <a:spcBef>
                <a:spcPct val="20000"/>
              </a:spcBef>
            </a:pPr>
            <a:r>
              <a:rPr lang="de-DE" sz="2000" b="1"/>
              <a:t>Psychosomatische Medizin</a:t>
            </a:r>
          </a:p>
        </p:txBody>
      </p:sp>
      <p:sp>
        <p:nvSpPr>
          <p:cNvPr id="25607" name="Rectangle 8"/>
          <p:cNvSpPr>
            <a:spLocks noChangeArrowheads="1"/>
          </p:cNvSpPr>
          <p:nvPr/>
        </p:nvSpPr>
        <p:spPr bwMode="auto">
          <a:xfrm>
            <a:off x="838200" y="3810000"/>
            <a:ext cx="2362200" cy="685800"/>
          </a:xfrm>
          <a:prstGeom prst="rect">
            <a:avLst/>
          </a:prstGeom>
          <a:noFill/>
          <a:ln w="9525">
            <a:noFill/>
            <a:miter lim="800000"/>
            <a:headEnd/>
            <a:tailEnd/>
          </a:ln>
        </p:spPr>
        <p:txBody>
          <a:bodyPr/>
          <a:lstStyle/>
          <a:p>
            <a:pPr marL="342900" indent="-342900">
              <a:spcBef>
                <a:spcPct val="20000"/>
              </a:spcBef>
            </a:pPr>
            <a:r>
              <a:rPr lang="de-DE" sz="2000" b="1"/>
              <a:t>Psychiatrie/ Psychotherapie</a:t>
            </a:r>
          </a:p>
        </p:txBody>
      </p:sp>
      <p:grpSp>
        <p:nvGrpSpPr>
          <p:cNvPr id="25608" name="Group 12"/>
          <p:cNvGrpSpPr>
            <a:grpSpLocks/>
          </p:cNvGrpSpPr>
          <p:nvPr/>
        </p:nvGrpSpPr>
        <p:grpSpPr bwMode="auto">
          <a:xfrm>
            <a:off x="1600200" y="3048000"/>
            <a:ext cx="2133600" cy="457200"/>
            <a:chOff x="1008" y="1920"/>
            <a:chExt cx="1344" cy="288"/>
          </a:xfrm>
        </p:grpSpPr>
        <p:sp>
          <p:nvSpPr>
            <p:cNvPr id="25619" name="Line 9"/>
            <p:cNvSpPr>
              <a:spLocks noChangeShapeType="1"/>
            </p:cNvSpPr>
            <p:nvPr/>
          </p:nvSpPr>
          <p:spPr bwMode="auto">
            <a:xfrm flipV="1">
              <a:off x="1008" y="1920"/>
              <a:ext cx="0" cy="288"/>
            </a:xfrm>
            <a:prstGeom prst="line">
              <a:avLst/>
            </a:prstGeom>
            <a:noFill/>
            <a:ln w="9525">
              <a:solidFill>
                <a:schemeClr val="tx1"/>
              </a:solidFill>
              <a:round/>
              <a:headEnd/>
              <a:tailEnd/>
            </a:ln>
          </p:spPr>
          <p:txBody>
            <a:bodyPr wrap="none"/>
            <a:lstStyle/>
            <a:p>
              <a:endParaRPr lang="de-DE"/>
            </a:p>
          </p:txBody>
        </p:sp>
        <p:sp>
          <p:nvSpPr>
            <p:cNvPr id="25620" name="Line 10"/>
            <p:cNvSpPr>
              <a:spLocks noChangeShapeType="1"/>
            </p:cNvSpPr>
            <p:nvPr/>
          </p:nvSpPr>
          <p:spPr bwMode="auto">
            <a:xfrm flipV="1">
              <a:off x="2352" y="1920"/>
              <a:ext cx="0" cy="288"/>
            </a:xfrm>
            <a:prstGeom prst="line">
              <a:avLst/>
            </a:prstGeom>
            <a:noFill/>
            <a:ln w="9525">
              <a:solidFill>
                <a:schemeClr val="tx1"/>
              </a:solidFill>
              <a:round/>
              <a:headEnd/>
              <a:tailEnd/>
            </a:ln>
          </p:spPr>
          <p:txBody>
            <a:bodyPr wrap="none"/>
            <a:lstStyle/>
            <a:p>
              <a:endParaRPr lang="de-DE"/>
            </a:p>
          </p:txBody>
        </p:sp>
        <p:sp>
          <p:nvSpPr>
            <p:cNvPr id="25621" name="Line 11"/>
            <p:cNvSpPr>
              <a:spLocks noChangeShapeType="1"/>
            </p:cNvSpPr>
            <p:nvPr/>
          </p:nvSpPr>
          <p:spPr bwMode="auto">
            <a:xfrm>
              <a:off x="1008" y="1920"/>
              <a:ext cx="1344" cy="0"/>
            </a:xfrm>
            <a:prstGeom prst="line">
              <a:avLst/>
            </a:prstGeom>
            <a:noFill/>
            <a:ln w="9525">
              <a:solidFill>
                <a:schemeClr val="tx1"/>
              </a:solidFill>
              <a:round/>
              <a:headEnd/>
              <a:tailEnd/>
            </a:ln>
          </p:spPr>
          <p:txBody>
            <a:bodyPr wrap="none"/>
            <a:lstStyle/>
            <a:p>
              <a:endParaRPr lang="de-DE"/>
            </a:p>
          </p:txBody>
        </p:sp>
      </p:grpSp>
      <p:sp>
        <p:nvSpPr>
          <p:cNvPr id="25609" name="Line 14"/>
          <p:cNvSpPr>
            <a:spLocks noChangeShapeType="1"/>
          </p:cNvSpPr>
          <p:nvPr/>
        </p:nvSpPr>
        <p:spPr bwMode="auto">
          <a:xfrm flipV="1">
            <a:off x="2438400" y="1981200"/>
            <a:ext cx="0" cy="457200"/>
          </a:xfrm>
          <a:prstGeom prst="line">
            <a:avLst/>
          </a:prstGeom>
          <a:noFill/>
          <a:ln w="9525">
            <a:solidFill>
              <a:schemeClr val="tx1"/>
            </a:solidFill>
            <a:round/>
            <a:headEnd/>
            <a:tailEnd/>
          </a:ln>
        </p:spPr>
        <p:txBody>
          <a:bodyPr wrap="none"/>
          <a:lstStyle/>
          <a:p>
            <a:endParaRPr lang="de-DE"/>
          </a:p>
        </p:txBody>
      </p:sp>
      <p:sp>
        <p:nvSpPr>
          <p:cNvPr id="25610" name="Line 15"/>
          <p:cNvSpPr>
            <a:spLocks noChangeShapeType="1"/>
          </p:cNvSpPr>
          <p:nvPr/>
        </p:nvSpPr>
        <p:spPr bwMode="auto">
          <a:xfrm flipV="1">
            <a:off x="6477000" y="1981200"/>
            <a:ext cx="0" cy="914400"/>
          </a:xfrm>
          <a:prstGeom prst="line">
            <a:avLst/>
          </a:prstGeom>
          <a:noFill/>
          <a:ln w="9525">
            <a:solidFill>
              <a:schemeClr val="tx1"/>
            </a:solidFill>
            <a:round/>
            <a:headEnd/>
            <a:tailEnd/>
          </a:ln>
        </p:spPr>
        <p:txBody>
          <a:bodyPr wrap="none"/>
          <a:lstStyle/>
          <a:p>
            <a:endParaRPr lang="de-DE"/>
          </a:p>
        </p:txBody>
      </p:sp>
      <p:sp>
        <p:nvSpPr>
          <p:cNvPr id="25611" name="Line 16"/>
          <p:cNvSpPr>
            <a:spLocks noChangeShapeType="1"/>
          </p:cNvSpPr>
          <p:nvPr/>
        </p:nvSpPr>
        <p:spPr bwMode="auto">
          <a:xfrm>
            <a:off x="2438400" y="1981200"/>
            <a:ext cx="4038600" cy="0"/>
          </a:xfrm>
          <a:prstGeom prst="line">
            <a:avLst/>
          </a:prstGeom>
          <a:noFill/>
          <a:ln w="9525">
            <a:solidFill>
              <a:schemeClr val="tx1"/>
            </a:solidFill>
            <a:round/>
            <a:headEnd/>
            <a:tailEnd/>
          </a:ln>
        </p:spPr>
        <p:txBody>
          <a:bodyPr wrap="none"/>
          <a:lstStyle/>
          <a:p>
            <a:endParaRPr lang="de-DE"/>
          </a:p>
        </p:txBody>
      </p:sp>
      <p:sp>
        <p:nvSpPr>
          <p:cNvPr id="25612" name="Line 21"/>
          <p:cNvSpPr>
            <a:spLocks noChangeShapeType="1"/>
          </p:cNvSpPr>
          <p:nvPr/>
        </p:nvSpPr>
        <p:spPr bwMode="auto">
          <a:xfrm>
            <a:off x="2590800" y="3048000"/>
            <a:ext cx="0" cy="1752600"/>
          </a:xfrm>
          <a:prstGeom prst="line">
            <a:avLst/>
          </a:prstGeom>
          <a:noFill/>
          <a:ln w="9525">
            <a:solidFill>
              <a:schemeClr val="tx1"/>
            </a:solidFill>
            <a:round/>
            <a:headEnd/>
            <a:tailEnd/>
          </a:ln>
        </p:spPr>
        <p:txBody>
          <a:bodyPr wrap="none"/>
          <a:lstStyle/>
          <a:p>
            <a:endParaRPr lang="de-DE"/>
          </a:p>
        </p:txBody>
      </p:sp>
      <p:sp>
        <p:nvSpPr>
          <p:cNvPr id="25613" name="Text Box 22"/>
          <p:cNvSpPr txBox="1">
            <a:spLocks noChangeArrowheads="1"/>
          </p:cNvSpPr>
          <p:nvPr/>
        </p:nvSpPr>
        <p:spPr bwMode="auto">
          <a:xfrm>
            <a:off x="990600" y="4876800"/>
            <a:ext cx="4114800" cy="701675"/>
          </a:xfrm>
          <a:prstGeom prst="rect">
            <a:avLst/>
          </a:prstGeom>
          <a:noFill/>
          <a:ln w="9525">
            <a:noFill/>
            <a:miter lim="800000"/>
            <a:headEnd/>
            <a:tailEnd/>
          </a:ln>
        </p:spPr>
        <p:txBody>
          <a:bodyPr>
            <a:spAutoFit/>
          </a:bodyPr>
          <a:lstStyle/>
          <a:p>
            <a:pPr>
              <a:spcBef>
                <a:spcPct val="50000"/>
              </a:spcBef>
            </a:pPr>
            <a:r>
              <a:rPr lang="de-DE" sz="2000" b="1"/>
              <a:t>Kinder- und Jugendpsychiatrie/Psychotherapie</a:t>
            </a:r>
          </a:p>
        </p:txBody>
      </p:sp>
      <p:sp>
        <p:nvSpPr>
          <p:cNvPr id="25614" name="Line 25"/>
          <p:cNvSpPr>
            <a:spLocks noChangeShapeType="1"/>
          </p:cNvSpPr>
          <p:nvPr/>
        </p:nvSpPr>
        <p:spPr bwMode="auto">
          <a:xfrm flipV="1">
            <a:off x="5334000" y="3505200"/>
            <a:ext cx="0" cy="533400"/>
          </a:xfrm>
          <a:prstGeom prst="line">
            <a:avLst/>
          </a:prstGeom>
          <a:noFill/>
          <a:ln w="9525">
            <a:solidFill>
              <a:schemeClr val="tx1"/>
            </a:solidFill>
            <a:round/>
            <a:headEnd/>
            <a:tailEnd/>
          </a:ln>
        </p:spPr>
        <p:txBody>
          <a:bodyPr wrap="none"/>
          <a:lstStyle/>
          <a:p>
            <a:endParaRPr lang="de-DE"/>
          </a:p>
        </p:txBody>
      </p:sp>
      <p:sp>
        <p:nvSpPr>
          <p:cNvPr id="25615" name="Line 27"/>
          <p:cNvSpPr>
            <a:spLocks noChangeShapeType="1"/>
          </p:cNvSpPr>
          <p:nvPr/>
        </p:nvSpPr>
        <p:spPr bwMode="auto">
          <a:xfrm>
            <a:off x="5334000" y="3505200"/>
            <a:ext cx="2133600" cy="0"/>
          </a:xfrm>
          <a:prstGeom prst="line">
            <a:avLst/>
          </a:prstGeom>
          <a:noFill/>
          <a:ln w="9525">
            <a:solidFill>
              <a:schemeClr val="tx1"/>
            </a:solidFill>
            <a:round/>
            <a:headEnd/>
            <a:tailEnd/>
          </a:ln>
        </p:spPr>
        <p:txBody>
          <a:bodyPr wrap="none"/>
          <a:lstStyle/>
          <a:p>
            <a:endParaRPr lang="de-DE"/>
          </a:p>
        </p:txBody>
      </p:sp>
      <p:sp>
        <p:nvSpPr>
          <p:cNvPr id="25616" name="Text Box 29"/>
          <p:cNvSpPr txBox="1">
            <a:spLocks noChangeArrowheads="1"/>
          </p:cNvSpPr>
          <p:nvPr/>
        </p:nvSpPr>
        <p:spPr bwMode="auto">
          <a:xfrm>
            <a:off x="5410200" y="5029200"/>
            <a:ext cx="3733800" cy="641350"/>
          </a:xfrm>
          <a:prstGeom prst="rect">
            <a:avLst/>
          </a:prstGeom>
          <a:noFill/>
          <a:ln w="9525">
            <a:noFill/>
            <a:miter lim="800000"/>
            <a:headEnd/>
            <a:tailEnd/>
          </a:ln>
        </p:spPr>
        <p:txBody>
          <a:bodyPr>
            <a:spAutoFit/>
          </a:bodyPr>
          <a:lstStyle/>
          <a:p>
            <a:pPr>
              <a:spcBef>
                <a:spcPct val="50000"/>
              </a:spcBef>
            </a:pPr>
            <a:r>
              <a:rPr lang="de-DE" sz="1800" b="1"/>
              <a:t>Psych. Psychotherapeut f. Kinder und Jugendliche</a:t>
            </a:r>
          </a:p>
        </p:txBody>
      </p:sp>
      <p:sp>
        <p:nvSpPr>
          <p:cNvPr id="25617" name="Line 30"/>
          <p:cNvSpPr>
            <a:spLocks noChangeShapeType="1"/>
          </p:cNvSpPr>
          <p:nvPr/>
        </p:nvSpPr>
        <p:spPr bwMode="auto">
          <a:xfrm>
            <a:off x="7467600" y="3505200"/>
            <a:ext cx="0" cy="1447800"/>
          </a:xfrm>
          <a:prstGeom prst="line">
            <a:avLst/>
          </a:prstGeom>
          <a:noFill/>
          <a:ln w="9525">
            <a:solidFill>
              <a:schemeClr val="tx1"/>
            </a:solidFill>
            <a:round/>
            <a:headEnd/>
            <a:tailEnd/>
          </a:ln>
        </p:spPr>
        <p:txBody>
          <a:bodyPr wrap="none"/>
          <a:lstStyle/>
          <a:p>
            <a:endParaRPr lang="de-DE"/>
          </a:p>
        </p:txBody>
      </p:sp>
      <p:sp>
        <p:nvSpPr>
          <p:cNvPr id="25618" name="Text Box 31"/>
          <p:cNvSpPr txBox="1">
            <a:spLocks noChangeArrowheads="1"/>
          </p:cNvSpPr>
          <p:nvPr/>
        </p:nvSpPr>
        <p:spPr bwMode="auto">
          <a:xfrm>
            <a:off x="1219200" y="6096000"/>
            <a:ext cx="5791200" cy="457200"/>
          </a:xfrm>
          <a:prstGeom prst="rect">
            <a:avLst/>
          </a:prstGeom>
          <a:noFill/>
          <a:ln w="9525">
            <a:noFill/>
            <a:miter lim="800000"/>
            <a:headEnd/>
            <a:tailEnd/>
          </a:ln>
        </p:spPr>
        <p:txBody>
          <a:bodyPr>
            <a:spAutoFit/>
          </a:bodyPr>
          <a:lstStyle/>
          <a:p>
            <a:pPr>
              <a:spcBef>
                <a:spcPct val="50000"/>
              </a:spcBef>
            </a:pPr>
            <a:endParaRPr lang="de-D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normAutofit fontScale="90000"/>
          </a:bodyPr>
          <a:lstStyle/>
          <a:p>
            <a:pPr fontAlgn="auto">
              <a:spcAft>
                <a:spcPts val="0"/>
              </a:spcAft>
              <a:defRPr/>
            </a:pPr>
            <a:r>
              <a:rPr lang="de-DE" sz="40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Welche Berufsgruppen finden sich in psychosomatischen Kliniken?</a:t>
            </a:r>
            <a:endParaRPr lang="en-US" sz="4000" kern="120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26626" name="Rectangle 3"/>
          <p:cNvSpPr>
            <a:spLocks noGrp="1" noChangeArrowheads="1"/>
          </p:cNvSpPr>
          <p:nvPr>
            <p:ph idx="4294967295"/>
          </p:nvPr>
        </p:nvSpPr>
        <p:spPr>
          <a:xfrm>
            <a:off x="990600" y="1905000"/>
            <a:ext cx="7772400" cy="4572000"/>
          </a:xfrm>
        </p:spPr>
        <p:txBody>
          <a:bodyPr/>
          <a:lstStyle/>
          <a:p>
            <a:pPr>
              <a:lnSpc>
                <a:spcPct val="50000"/>
              </a:lnSpc>
              <a:buFontTx/>
              <a:buNone/>
            </a:pPr>
            <a:r>
              <a:rPr lang="de-DE"/>
              <a:t/>
            </a:r>
            <a:br>
              <a:rPr lang="de-DE"/>
            </a:br>
            <a:r>
              <a:rPr lang="de-DE"/>
              <a:t>Bewegungsfachberufe:</a:t>
            </a:r>
          </a:p>
          <a:p>
            <a:pPr>
              <a:lnSpc>
                <a:spcPct val="50000"/>
              </a:lnSpc>
            </a:pPr>
            <a:r>
              <a:rPr lang="de-DE"/>
              <a:t>Diplomsportlehrer</a:t>
            </a:r>
          </a:p>
          <a:p>
            <a:pPr>
              <a:lnSpc>
                <a:spcPct val="50000"/>
              </a:lnSpc>
            </a:pPr>
            <a:r>
              <a:rPr lang="de-DE"/>
              <a:t>Sportwissenschaftler (M.A., Staatsexamen)</a:t>
            </a:r>
          </a:p>
          <a:p>
            <a:pPr>
              <a:lnSpc>
                <a:spcPct val="50000"/>
              </a:lnSpc>
            </a:pPr>
            <a:r>
              <a:rPr lang="de-DE"/>
              <a:t>Physiotherapeuten</a:t>
            </a:r>
          </a:p>
          <a:p>
            <a:pPr>
              <a:lnSpc>
                <a:spcPct val="50000"/>
              </a:lnSpc>
            </a:pPr>
            <a:r>
              <a:rPr lang="de-DE"/>
              <a:t>Gymnastiklehrer</a:t>
            </a:r>
            <a:br>
              <a:rPr lang="de-DE"/>
            </a:br>
            <a:r>
              <a:rPr lang="de-DE"/>
              <a:t/>
            </a:r>
            <a:br>
              <a:rPr lang="de-DE"/>
            </a:br>
            <a:r>
              <a:rPr lang="de-DE"/>
              <a:t/>
            </a:r>
            <a:br>
              <a:rPr lang="de-DE"/>
            </a:br>
            <a:r>
              <a:rPr lang="de-DE"/>
              <a:t>Später Berufene:</a:t>
            </a:r>
          </a:p>
          <a:p>
            <a:pPr>
              <a:lnSpc>
                <a:spcPct val="50000"/>
              </a:lnSpc>
            </a:pPr>
            <a:r>
              <a:rPr lang="de-DE"/>
              <a:t>Eutonielehrer</a:t>
            </a:r>
          </a:p>
          <a:p>
            <a:pPr>
              <a:lnSpc>
                <a:spcPct val="50000"/>
              </a:lnSpc>
            </a:pPr>
            <a:r>
              <a:rPr lang="de-DE"/>
              <a:t>Atemtherapeuten</a:t>
            </a:r>
          </a:p>
          <a:p>
            <a:pPr>
              <a:lnSpc>
                <a:spcPct val="50000"/>
              </a:lnSpc>
            </a:pPr>
            <a:r>
              <a:rPr lang="de-DE"/>
              <a:t>Tanztherapeuten</a:t>
            </a:r>
          </a:p>
          <a:p>
            <a:pPr>
              <a:buFontTx/>
              <a:buNone/>
            </a:pPr>
            <a:endParaRPr lang="de-DE"/>
          </a:p>
          <a:p>
            <a:endParaRPr lang="en-US"/>
          </a:p>
        </p:txBody>
      </p:sp>
      <p:sp>
        <p:nvSpPr>
          <p:cNvPr id="26627" name="Text Box 4"/>
          <p:cNvSpPr txBox="1">
            <a:spLocks noChangeArrowheads="1"/>
          </p:cNvSpPr>
          <p:nvPr/>
        </p:nvSpPr>
        <p:spPr bwMode="auto">
          <a:xfrm>
            <a:off x="4343400" y="5943600"/>
            <a:ext cx="4572000" cy="396875"/>
          </a:xfrm>
          <a:prstGeom prst="rect">
            <a:avLst/>
          </a:prstGeom>
          <a:noFill/>
          <a:ln w="9525">
            <a:noFill/>
            <a:miter lim="800000"/>
            <a:headEnd/>
            <a:tailEnd/>
          </a:ln>
        </p:spPr>
        <p:txBody>
          <a:bodyPr>
            <a:spAutoFit/>
          </a:bodyPr>
          <a:lstStyle/>
          <a:p>
            <a:pPr algn="ctr">
              <a:spcBef>
                <a:spcPct val="50000"/>
              </a:spcBef>
              <a:buClr>
                <a:schemeClr val="accent2"/>
              </a:buClr>
              <a:buSzPct val="80000"/>
              <a:buFont typeface="Wingdings" pitchFamily="2" charset="2"/>
              <a:buNone/>
            </a:pPr>
            <a:r>
              <a:rPr lang="de-DE" sz="2000"/>
              <a:t>Huber 1996</a:t>
            </a:r>
            <a:endParaRPr lang="en-US" sz="2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219200" y="-609600"/>
            <a:ext cx="7315200" cy="6934200"/>
          </a:xfrm>
        </p:spPr>
        <p:txBody>
          <a:bodyPr>
            <a:normAutofit fontScale="90000"/>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Was BWT im einzelnen wirklich ist, ergibt sich wie bei der Psychotherapie auch (vgl. Grawe 1989, 1992) aus einer komplexen Interaktion von Merkmalen der Therapeuten, der Patienten und der Methode.</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endPar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Akutkrankenhaus mit 378 Betten</a:t>
            </a:r>
          </a:p>
        </p:txBody>
      </p:sp>
      <p:sp>
        <p:nvSpPr>
          <p:cNvPr id="28674" name="Rectangle 3"/>
          <p:cNvSpPr>
            <a:spLocks noGrp="1" noChangeArrowheads="1"/>
          </p:cNvSpPr>
          <p:nvPr>
            <p:ph idx="4294967295"/>
          </p:nvPr>
        </p:nvSpPr>
        <p:spPr/>
        <p:txBody>
          <a:bodyPr/>
          <a:lstStyle/>
          <a:p>
            <a:pPr>
              <a:lnSpc>
                <a:spcPct val="90000"/>
              </a:lnSpc>
            </a:pPr>
            <a:r>
              <a:rPr lang="de-DE"/>
              <a:t>3 Häuser</a:t>
            </a:r>
          </a:p>
          <a:p>
            <a:pPr>
              <a:lnSpc>
                <a:spcPct val="90000"/>
              </a:lnSpc>
            </a:pPr>
            <a:r>
              <a:rPr lang="de-DE"/>
              <a:t>15 Stationen</a:t>
            </a:r>
          </a:p>
          <a:p>
            <a:pPr>
              <a:lnSpc>
                <a:spcPct val="90000"/>
              </a:lnSpc>
            </a:pPr>
            <a:r>
              <a:rPr lang="de-DE"/>
              <a:t>Pro Station 20 – 28 Betten</a:t>
            </a:r>
          </a:p>
          <a:p>
            <a:pPr>
              <a:lnSpc>
                <a:spcPct val="90000"/>
              </a:lnSpc>
            </a:pPr>
            <a:r>
              <a:rPr lang="de-DE"/>
              <a:t>ca. 130 Patienten mit Essstörungen, Spezialstationen für Schmerz-, Tinnitus-, Burn-Out-Syndrom bei Lehrern.....</a:t>
            </a:r>
          </a:p>
          <a:p>
            <a:pPr>
              <a:lnSpc>
                <a:spcPct val="90000"/>
              </a:lnSpc>
            </a:pPr>
            <a:r>
              <a:rPr lang="de-DE"/>
              <a:t>„Indikativgruppenprinzip“ (ABT, SBT, Soma, GSK, SKL...)</a:t>
            </a:r>
          </a:p>
          <a:p>
            <a:pPr>
              <a:lnSpc>
                <a:spcPct val="90000"/>
              </a:lnSpc>
            </a:pPr>
            <a:endParaRPr lang="de-D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ormAutofit fontScale="90000"/>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Klinik Roseneck</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32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(Aus-, Fort- und Weiterbildungen)</a:t>
            </a:r>
          </a:p>
        </p:txBody>
      </p:sp>
      <p:sp>
        <p:nvSpPr>
          <p:cNvPr id="29698" name="Rectangle 3"/>
          <p:cNvSpPr>
            <a:spLocks noGrp="1" noChangeArrowheads="1"/>
          </p:cNvSpPr>
          <p:nvPr>
            <p:ph idx="4294967295"/>
          </p:nvPr>
        </p:nvSpPr>
        <p:spPr>
          <a:xfrm>
            <a:off x="992188" y="1828800"/>
            <a:ext cx="8151812" cy="4321175"/>
          </a:xfrm>
        </p:spPr>
        <p:txBody>
          <a:bodyPr/>
          <a:lstStyle/>
          <a:p>
            <a:r>
              <a:rPr lang="de-DE" sz="2800"/>
              <a:t>7 Sportwissenschaft (Dipl., Magister)</a:t>
            </a:r>
          </a:p>
          <a:p>
            <a:r>
              <a:rPr lang="de-DE" sz="2800"/>
              <a:t>2 Adapted Physical Activity (Aufbaustudium)</a:t>
            </a:r>
          </a:p>
          <a:p>
            <a:r>
              <a:rPr lang="de-DE" sz="2800"/>
              <a:t>2 Atemtherapeuten (davon 1 in Ausbildung)</a:t>
            </a:r>
          </a:p>
          <a:p>
            <a:r>
              <a:rPr lang="de-DE" sz="2800"/>
              <a:t>1 Feldenkrais (in Ausbildung)</a:t>
            </a:r>
          </a:p>
          <a:p>
            <a:r>
              <a:rPr lang="de-DE" sz="2800"/>
              <a:t>1 Expressive Arts Therapy</a:t>
            </a:r>
          </a:p>
          <a:p>
            <a:r>
              <a:rPr lang="de-DE" sz="2800"/>
              <a:t>1 Spiraldynamik</a:t>
            </a:r>
          </a:p>
          <a:p>
            <a:r>
              <a:rPr lang="de-DE" sz="2800"/>
              <a:t>Tai Chi/Qi Gong</a:t>
            </a:r>
          </a:p>
          <a:p>
            <a:r>
              <a:rPr lang="de-DE" sz="2800"/>
              <a:t>2 Tanztherapie (davon 1 in Fortbildung)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normAutofit fontScale="90000"/>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Unsere stationsbezogenen Gruppen</a:t>
            </a:r>
          </a:p>
        </p:txBody>
      </p:sp>
      <p:sp>
        <p:nvSpPr>
          <p:cNvPr id="30722" name="Text Box 3"/>
          <p:cNvSpPr txBox="1">
            <a:spLocks noChangeArrowheads="1"/>
          </p:cNvSpPr>
          <p:nvPr/>
        </p:nvSpPr>
        <p:spPr bwMode="auto">
          <a:xfrm>
            <a:off x="1071563" y="1357313"/>
            <a:ext cx="7620000" cy="3540125"/>
          </a:xfrm>
          <a:prstGeom prst="rect">
            <a:avLst/>
          </a:prstGeom>
          <a:noFill/>
          <a:ln w="9525">
            <a:noFill/>
            <a:miter lim="800000"/>
            <a:headEnd/>
            <a:tailEnd/>
          </a:ln>
        </p:spPr>
        <p:txBody>
          <a:bodyPr>
            <a:spAutoFit/>
          </a:bodyPr>
          <a:lstStyle/>
          <a:p>
            <a:pPr>
              <a:spcBef>
                <a:spcPct val="50000"/>
              </a:spcBef>
              <a:buFontTx/>
              <a:buChar char="•"/>
            </a:pPr>
            <a:r>
              <a:rPr lang="de-DE" sz="3200"/>
              <a:t>Stationsbezogene Bewegungstherapie/</a:t>
            </a:r>
            <a:br>
              <a:rPr lang="de-DE" sz="3200"/>
            </a:br>
            <a:r>
              <a:rPr lang="de-DE" sz="3200"/>
              <a:t>Körpererfahrung (Privatstationen Körperpsychotherapie)</a:t>
            </a:r>
          </a:p>
          <a:p>
            <a:pPr>
              <a:spcBef>
                <a:spcPct val="50000"/>
              </a:spcBef>
              <a:buFontTx/>
              <a:buChar char="•"/>
            </a:pPr>
            <a:r>
              <a:rPr lang="de-DE" sz="3200"/>
              <a:t>Stationsbezogene Bewegungstherapie/Tanztherapie</a:t>
            </a:r>
          </a:p>
          <a:p>
            <a:pPr>
              <a:spcBef>
                <a:spcPct val="50000"/>
              </a:spcBef>
            </a:pPr>
            <a:endParaRPr lang="de-DE" sz="3200"/>
          </a:p>
        </p:txBody>
      </p:sp>
      <p:sp>
        <p:nvSpPr>
          <p:cNvPr id="30723" name="Text Box 4"/>
          <p:cNvSpPr txBox="1">
            <a:spLocks noChangeArrowheads="1"/>
          </p:cNvSpPr>
          <p:nvPr/>
        </p:nvSpPr>
        <p:spPr bwMode="auto">
          <a:xfrm>
            <a:off x="1000125" y="4929188"/>
            <a:ext cx="7469188" cy="1587500"/>
          </a:xfrm>
          <a:prstGeom prst="rect">
            <a:avLst/>
          </a:prstGeom>
          <a:noFill/>
          <a:ln w="9525">
            <a:noFill/>
            <a:miter lim="800000"/>
            <a:headEnd/>
            <a:tailEnd/>
          </a:ln>
        </p:spPr>
        <p:txBody>
          <a:bodyPr>
            <a:spAutoFit/>
          </a:bodyPr>
          <a:lstStyle/>
          <a:p>
            <a:pPr>
              <a:spcBef>
                <a:spcPct val="50000"/>
              </a:spcBef>
            </a:pPr>
            <a:r>
              <a:rPr lang="de-DE" sz="2800"/>
              <a:t>Je nach Größe der Station 2-3 x 100 min wchtl. 8 –12 Patienten; 1 Bewegungstherapeut</a:t>
            </a:r>
          </a:p>
          <a:p>
            <a:pPr>
              <a:spcBef>
                <a:spcPct val="50000"/>
              </a:spcBef>
            </a:pPr>
            <a:r>
              <a:rPr lang="de-DE" sz="2800"/>
              <a:t>Insgesamt 35 Gruppen wöchentlich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1311275" y="377825"/>
            <a:ext cx="7132638" cy="892175"/>
          </a:xfrm>
        </p:spPr>
        <p:txBody>
          <a:bodyPr>
            <a:normAutofit fontScale="90000"/>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Stationsübergreifende Angebote</a:t>
            </a:r>
          </a:p>
        </p:txBody>
      </p:sp>
      <p:sp>
        <p:nvSpPr>
          <p:cNvPr id="33794" name="Text Box 3"/>
          <p:cNvSpPr txBox="1">
            <a:spLocks noChangeArrowheads="1"/>
          </p:cNvSpPr>
          <p:nvPr/>
        </p:nvSpPr>
        <p:spPr bwMode="auto">
          <a:xfrm>
            <a:off x="4572000" y="1571625"/>
            <a:ext cx="4495800" cy="4600575"/>
          </a:xfrm>
          <a:prstGeom prst="rect">
            <a:avLst/>
          </a:prstGeom>
          <a:noFill/>
          <a:ln w="9525">
            <a:noFill/>
            <a:miter lim="800000"/>
            <a:headEnd/>
            <a:tailEnd/>
          </a:ln>
        </p:spPr>
        <p:txBody>
          <a:bodyPr>
            <a:spAutoFit/>
          </a:bodyPr>
          <a:lstStyle/>
          <a:p>
            <a:pPr>
              <a:buFontTx/>
              <a:buChar char="•"/>
            </a:pPr>
            <a:r>
              <a:rPr lang="de-DE" sz="3200"/>
              <a:t>Gymnastik </a:t>
            </a:r>
            <a:r>
              <a:rPr lang="de-DE" sz="2000"/>
              <a:t>(2/wchtl.)</a:t>
            </a:r>
          </a:p>
          <a:p>
            <a:pPr>
              <a:buFontTx/>
              <a:buChar char="•"/>
            </a:pPr>
            <a:r>
              <a:rPr lang="de-DE" sz="3200"/>
              <a:t>Wirbelsäulengymnastik  </a:t>
            </a:r>
            <a:r>
              <a:rPr lang="de-DE" sz="2000"/>
              <a:t>(10/wchtl.)</a:t>
            </a:r>
          </a:p>
          <a:p>
            <a:pPr>
              <a:buFontTx/>
              <a:buChar char="•"/>
            </a:pPr>
            <a:r>
              <a:rPr lang="de-DE" sz="3200"/>
              <a:t>Hockergymnastik </a:t>
            </a:r>
            <a:r>
              <a:rPr lang="de-DE" sz="2000"/>
              <a:t>(2/wchtl.)</a:t>
            </a:r>
          </a:p>
          <a:p>
            <a:pPr>
              <a:buFontTx/>
              <a:buChar char="•"/>
            </a:pPr>
            <a:r>
              <a:rPr lang="de-DE" sz="3200"/>
              <a:t>Beckenbodengymnastik </a:t>
            </a:r>
            <a:r>
              <a:rPr lang="de-DE" sz="2000"/>
              <a:t>(2/wchl.)</a:t>
            </a:r>
          </a:p>
          <a:p>
            <a:pPr>
              <a:buFontTx/>
              <a:buChar char="•"/>
            </a:pPr>
            <a:r>
              <a:rPr lang="de-DE" sz="3200"/>
              <a:t>Wassergymnastik </a:t>
            </a:r>
            <a:r>
              <a:rPr lang="de-DE" sz="2000"/>
              <a:t>(8/wchtl.)</a:t>
            </a:r>
          </a:p>
          <a:p>
            <a:pPr>
              <a:buFontTx/>
              <a:buChar char="•"/>
            </a:pPr>
            <a:r>
              <a:rPr lang="de-DE" sz="3200"/>
              <a:t> Nordic Walking  </a:t>
            </a:r>
            <a:r>
              <a:rPr lang="de-DE" sz="2000"/>
              <a:t>(7/wchtl.)</a:t>
            </a:r>
          </a:p>
          <a:p>
            <a:pPr>
              <a:buFontTx/>
              <a:buChar char="•"/>
            </a:pPr>
            <a:r>
              <a:rPr lang="de-DE" sz="3200"/>
              <a:t>Laufen</a:t>
            </a:r>
          </a:p>
          <a:p>
            <a:pPr>
              <a:buFontTx/>
              <a:buChar char="•"/>
            </a:pPr>
            <a:r>
              <a:rPr lang="de-DE" sz="3200"/>
              <a:t>Schwimmkurs</a:t>
            </a:r>
          </a:p>
        </p:txBody>
      </p:sp>
      <p:pic>
        <p:nvPicPr>
          <p:cNvPr id="33796" name="Picture 4"/>
          <p:cNvPicPr>
            <a:picLocks noChangeAspect="1" noChangeArrowheads="1"/>
          </p:cNvPicPr>
          <p:nvPr/>
        </p:nvPicPr>
        <p:blipFill>
          <a:blip r:embed="rId2" cstate="print"/>
          <a:srcRect/>
          <a:stretch>
            <a:fillRect/>
          </a:stretch>
        </p:blipFill>
        <p:spPr bwMode="auto">
          <a:xfrm>
            <a:off x="1447800" y="1905000"/>
            <a:ext cx="2781300" cy="4191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0" y="476250"/>
            <a:ext cx="9144000" cy="1203325"/>
          </a:xfrm>
        </p:spPr>
        <p:txBody>
          <a:bodyPr/>
          <a:lstStyle/>
          <a:p>
            <a:pPr fontAlgn="auto">
              <a:spcAft>
                <a:spcPts val="0"/>
              </a:spcAft>
              <a:defRPr/>
            </a:pPr>
            <a:r>
              <a:rPr lang="de-DE" sz="2600" b="1"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Atemtherapien (8/wchtl.) und </a:t>
            </a:r>
            <a:br>
              <a:rPr lang="de-DE" sz="2600" b="1"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2600" b="1"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Atemtherapien bei Schlafstörungen (3/wchtl.)</a:t>
            </a:r>
          </a:p>
        </p:txBody>
      </p:sp>
      <p:pic>
        <p:nvPicPr>
          <p:cNvPr id="34819" name="Picture 3"/>
          <p:cNvPicPr>
            <a:picLocks noChangeAspect="1" noChangeArrowheads="1"/>
          </p:cNvPicPr>
          <p:nvPr/>
        </p:nvPicPr>
        <p:blipFill>
          <a:blip r:embed="rId2" cstate="print"/>
          <a:srcRect/>
          <a:stretch>
            <a:fillRect/>
          </a:stretch>
        </p:blipFill>
        <p:spPr bwMode="auto">
          <a:xfrm>
            <a:off x="2133600" y="1784350"/>
            <a:ext cx="5486400" cy="37004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071563" y="142875"/>
            <a:ext cx="7854950" cy="1643063"/>
          </a:xfrm>
        </p:spPr>
        <p:txBody>
          <a:bodyPr/>
          <a:lstStyle/>
          <a:p>
            <a:pPr fontAlgn="auto">
              <a:spcAft>
                <a:spcPts val="0"/>
              </a:spcAft>
              <a:defRPr/>
            </a:pPr>
            <a:r>
              <a:rPr lang="de-DE" sz="3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Sportwissenschaft (</a:t>
            </a:r>
            <a:r>
              <a:rPr lang="de-DE" sz="3200"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Querschnittswissenschaft</a:t>
            </a:r>
            <a:r>
              <a:rPr lang="de-DE" sz="3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a:t>
            </a:r>
            <a:br>
              <a:rPr lang="de-DE" sz="3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3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Auswahl verschiedener Disziplinen</a:t>
            </a:r>
          </a:p>
        </p:txBody>
      </p:sp>
      <p:sp>
        <p:nvSpPr>
          <p:cNvPr id="6147" name="Rectangle 3"/>
          <p:cNvSpPr>
            <a:spLocks noGrp="1" noChangeArrowheads="1"/>
          </p:cNvSpPr>
          <p:nvPr>
            <p:ph idx="4294967295"/>
          </p:nvPr>
        </p:nvSpPr>
        <p:spPr>
          <a:xfrm>
            <a:off x="2786063" y="1643063"/>
            <a:ext cx="4500562" cy="4857750"/>
          </a:xfrm>
        </p:spPr>
        <p:txBody>
          <a:bodyPr>
            <a:normAutofit fontScale="62500" lnSpcReduction="20000"/>
          </a:bodyPr>
          <a:lstStyle/>
          <a:p>
            <a:pPr marL="365760" indent="-283464" fontAlgn="auto">
              <a:spcAft>
                <a:spcPts val="0"/>
              </a:spcAft>
              <a:buFont typeface="Wingdings 2"/>
              <a:buChar char=""/>
              <a:defRPr/>
            </a:pPr>
            <a:r>
              <a:rPr lang="de-DE" sz="3400" kern="1200" dirty="0">
                <a:latin typeface="+mn-lt"/>
                <a:ea typeface="+mn-ea"/>
                <a:cs typeface="+mn-cs"/>
              </a:rPr>
              <a:t>Biomechanik</a:t>
            </a:r>
          </a:p>
          <a:p>
            <a:pPr marL="365760" indent="-283464" fontAlgn="auto">
              <a:spcAft>
                <a:spcPts val="0"/>
              </a:spcAft>
              <a:buFont typeface="Wingdings 2"/>
              <a:buChar char=""/>
              <a:defRPr/>
            </a:pPr>
            <a:r>
              <a:rPr lang="de-DE" sz="3400" kern="1200" dirty="0">
                <a:latin typeface="+mn-lt"/>
                <a:ea typeface="+mn-ea"/>
                <a:cs typeface="+mn-cs"/>
              </a:rPr>
              <a:t>Bewegungslehre (</a:t>
            </a:r>
            <a:r>
              <a:rPr lang="de-DE" sz="3400" kern="1200" dirty="0" err="1">
                <a:latin typeface="+mn-lt"/>
                <a:ea typeface="+mn-ea"/>
                <a:cs typeface="+mn-cs"/>
              </a:rPr>
              <a:t>Motologie</a:t>
            </a:r>
            <a:r>
              <a:rPr lang="de-DE" sz="3400" kern="1200" dirty="0">
                <a:latin typeface="+mn-lt"/>
                <a:ea typeface="+mn-ea"/>
                <a:cs typeface="+mn-cs"/>
              </a:rPr>
              <a:t>)</a:t>
            </a:r>
          </a:p>
          <a:p>
            <a:pPr marL="365760" indent="-283464" fontAlgn="auto">
              <a:spcAft>
                <a:spcPts val="0"/>
              </a:spcAft>
              <a:buFont typeface="Wingdings 2"/>
              <a:buChar char=""/>
              <a:defRPr/>
            </a:pPr>
            <a:r>
              <a:rPr lang="de-DE" sz="3400" kern="1200" dirty="0">
                <a:latin typeface="+mn-lt"/>
                <a:ea typeface="+mn-ea"/>
                <a:cs typeface="+mn-cs"/>
              </a:rPr>
              <a:t>Sportdidaktik</a:t>
            </a:r>
          </a:p>
          <a:p>
            <a:pPr marL="365760" indent="-283464" fontAlgn="auto">
              <a:spcAft>
                <a:spcPts val="0"/>
              </a:spcAft>
              <a:buFont typeface="Wingdings 2"/>
              <a:buChar char=""/>
              <a:defRPr/>
            </a:pPr>
            <a:r>
              <a:rPr lang="de-DE" sz="2400" kern="1200" dirty="0">
                <a:latin typeface="+mn-lt"/>
                <a:ea typeface="+mn-ea"/>
                <a:cs typeface="+mn-cs"/>
              </a:rPr>
              <a:t>Sportgeschichte</a:t>
            </a:r>
          </a:p>
          <a:p>
            <a:pPr marL="365760" indent="-283464" fontAlgn="auto">
              <a:spcAft>
                <a:spcPts val="0"/>
              </a:spcAft>
              <a:buFont typeface="Wingdings 2"/>
              <a:buChar char=""/>
              <a:defRPr/>
            </a:pPr>
            <a:r>
              <a:rPr lang="de-DE" sz="2400" kern="1200" dirty="0">
                <a:latin typeface="+mn-lt"/>
                <a:ea typeface="+mn-ea"/>
                <a:cs typeface="+mn-cs"/>
              </a:rPr>
              <a:t>Sportinformatik</a:t>
            </a:r>
          </a:p>
          <a:p>
            <a:pPr marL="365760" indent="-283464" fontAlgn="auto">
              <a:spcAft>
                <a:spcPts val="0"/>
              </a:spcAft>
              <a:buFont typeface="Wingdings 2"/>
              <a:buChar char=""/>
              <a:defRPr/>
            </a:pPr>
            <a:r>
              <a:rPr lang="de-DE" sz="3400" kern="1200" dirty="0">
                <a:latin typeface="+mn-lt"/>
                <a:ea typeface="+mn-ea"/>
                <a:cs typeface="+mn-cs"/>
              </a:rPr>
              <a:t>Sportmedizin</a:t>
            </a:r>
          </a:p>
          <a:p>
            <a:pPr marL="365760" indent="-283464" fontAlgn="auto">
              <a:spcAft>
                <a:spcPts val="0"/>
              </a:spcAft>
              <a:buFont typeface="Wingdings 2"/>
              <a:buChar char=""/>
              <a:defRPr/>
            </a:pPr>
            <a:r>
              <a:rPr lang="de-DE" sz="2400" kern="1200" dirty="0">
                <a:latin typeface="+mn-lt"/>
                <a:ea typeface="+mn-ea"/>
                <a:cs typeface="+mn-cs"/>
              </a:rPr>
              <a:t>Sportökologie</a:t>
            </a:r>
          </a:p>
          <a:p>
            <a:pPr marL="365760" indent="-283464" fontAlgn="auto">
              <a:spcAft>
                <a:spcPts val="0"/>
              </a:spcAft>
              <a:buFont typeface="Wingdings 2"/>
              <a:buChar char=""/>
              <a:defRPr/>
            </a:pPr>
            <a:r>
              <a:rPr lang="de-DE" sz="3400" kern="1200" dirty="0">
                <a:latin typeface="+mn-lt"/>
                <a:ea typeface="+mn-ea"/>
                <a:cs typeface="+mn-cs"/>
              </a:rPr>
              <a:t>Sportpädagogik</a:t>
            </a:r>
          </a:p>
          <a:p>
            <a:pPr marL="365760" indent="-283464" fontAlgn="auto">
              <a:spcAft>
                <a:spcPts val="0"/>
              </a:spcAft>
              <a:buFont typeface="Wingdings 2"/>
              <a:buChar char=""/>
              <a:defRPr/>
            </a:pPr>
            <a:r>
              <a:rPr lang="de-DE" sz="2400" kern="1200" dirty="0">
                <a:latin typeface="+mn-lt"/>
                <a:ea typeface="+mn-ea"/>
                <a:cs typeface="+mn-cs"/>
              </a:rPr>
              <a:t>Sportphilosophie</a:t>
            </a:r>
          </a:p>
          <a:p>
            <a:pPr marL="365760" indent="-283464" fontAlgn="auto">
              <a:spcAft>
                <a:spcPts val="0"/>
              </a:spcAft>
              <a:buFont typeface="Wingdings 2"/>
              <a:buChar char=""/>
              <a:defRPr/>
            </a:pPr>
            <a:r>
              <a:rPr lang="de-DE" sz="2400" kern="1200" dirty="0">
                <a:latin typeface="+mn-lt"/>
                <a:ea typeface="+mn-ea"/>
                <a:cs typeface="+mn-cs"/>
              </a:rPr>
              <a:t>Sportanthropologie</a:t>
            </a:r>
          </a:p>
          <a:p>
            <a:pPr marL="365760" indent="-283464" fontAlgn="auto">
              <a:spcAft>
                <a:spcPts val="0"/>
              </a:spcAft>
              <a:buFont typeface="Wingdings 2"/>
              <a:buChar char=""/>
              <a:defRPr/>
            </a:pPr>
            <a:r>
              <a:rPr lang="de-DE" sz="2400" kern="1200" dirty="0">
                <a:latin typeface="+mn-lt"/>
                <a:ea typeface="+mn-ea"/>
                <a:cs typeface="+mn-cs"/>
              </a:rPr>
              <a:t>Sportethik</a:t>
            </a:r>
          </a:p>
          <a:p>
            <a:pPr marL="365760" indent="-283464" fontAlgn="auto">
              <a:spcAft>
                <a:spcPts val="0"/>
              </a:spcAft>
              <a:buFont typeface="Wingdings 2"/>
              <a:buChar char=""/>
              <a:defRPr/>
            </a:pPr>
            <a:r>
              <a:rPr lang="de-DE" sz="3400" kern="1200" dirty="0">
                <a:latin typeface="+mn-lt"/>
                <a:ea typeface="+mn-ea"/>
                <a:cs typeface="+mn-cs"/>
              </a:rPr>
              <a:t>Sportpsychologie</a:t>
            </a:r>
          </a:p>
          <a:p>
            <a:pPr marL="365760" indent="-283464" fontAlgn="auto">
              <a:spcAft>
                <a:spcPts val="0"/>
              </a:spcAft>
              <a:buFont typeface="Wingdings 2"/>
              <a:buChar char=""/>
              <a:defRPr/>
            </a:pPr>
            <a:r>
              <a:rPr lang="de-DE" sz="2400" kern="1200" dirty="0">
                <a:latin typeface="+mn-lt"/>
                <a:ea typeface="+mn-ea"/>
                <a:cs typeface="+mn-cs"/>
              </a:rPr>
              <a:t>Sportökonomie</a:t>
            </a:r>
          </a:p>
          <a:p>
            <a:pPr marL="365760" indent="-283464" fontAlgn="auto">
              <a:spcAft>
                <a:spcPts val="0"/>
              </a:spcAft>
              <a:buFont typeface="Wingdings 2"/>
              <a:buChar char=""/>
              <a:defRPr/>
            </a:pPr>
            <a:r>
              <a:rPr lang="de-DE" sz="2400" kern="1200" dirty="0">
                <a:latin typeface="+mn-lt"/>
                <a:ea typeface="+mn-ea"/>
                <a:cs typeface="+mn-cs"/>
              </a:rPr>
              <a:t>Sportrecht</a:t>
            </a:r>
          </a:p>
          <a:p>
            <a:pPr marL="365760" indent="-283464" fontAlgn="auto">
              <a:spcAft>
                <a:spcPts val="0"/>
              </a:spcAft>
              <a:buFont typeface="Wingdings 2"/>
              <a:buChar char=""/>
              <a:defRPr/>
            </a:pPr>
            <a:r>
              <a:rPr lang="de-DE" sz="2400" kern="1200" dirty="0">
                <a:latin typeface="+mn-lt"/>
                <a:ea typeface="+mn-ea"/>
                <a:cs typeface="+mn-cs"/>
              </a:rPr>
              <a:t>Sportsoziologie</a:t>
            </a:r>
          </a:p>
          <a:p>
            <a:pPr marL="365760" indent="-283464" fontAlgn="auto">
              <a:spcAft>
                <a:spcPts val="0"/>
              </a:spcAft>
              <a:buFont typeface="Wingdings 2"/>
              <a:buChar char=""/>
              <a:defRPr/>
            </a:pPr>
            <a:r>
              <a:rPr lang="de-DE" sz="3400" kern="1200" dirty="0">
                <a:latin typeface="+mn-lt"/>
                <a:ea typeface="+mn-ea"/>
                <a:cs typeface="+mn-cs"/>
              </a:rPr>
              <a:t>Trainingswissenschaft</a:t>
            </a:r>
          </a:p>
          <a:p>
            <a:pPr marL="365760" indent="-283464" fontAlgn="auto">
              <a:spcAft>
                <a:spcPts val="0"/>
              </a:spcAft>
              <a:buFont typeface="Wingdings 2"/>
              <a:buChar char=""/>
              <a:defRPr/>
            </a:pPr>
            <a:endParaRPr lang="de-DE" kern="1200" dirty="0">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1258888" y="404813"/>
            <a:ext cx="7129462" cy="1200150"/>
          </a:xfrm>
          <a:prstGeom prst="rect">
            <a:avLst/>
          </a:prstGeom>
          <a:noFill/>
          <a:ln w="9525">
            <a:noFill/>
            <a:miter lim="800000"/>
            <a:headEnd/>
            <a:tailEnd/>
          </a:ln>
        </p:spPr>
        <p:txBody>
          <a:bodyPr>
            <a:spAutoFit/>
          </a:bodyPr>
          <a:lstStyle/>
          <a:p>
            <a:pPr algn="ctr">
              <a:spcBef>
                <a:spcPct val="50000"/>
              </a:spcBef>
            </a:pPr>
            <a:r>
              <a:rPr lang="de-DE" sz="3600">
                <a:solidFill>
                  <a:schemeClr val="accent2"/>
                </a:solidFill>
              </a:rPr>
              <a:t>Vielen Dank für Ihre Aufmerksamkeit!</a:t>
            </a:r>
          </a:p>
        </p:txBody>
      </p:sp>
      <p:pic>
        <p:nvPicPr>
          <p:cNvPr id="35843" name="Picture 3"/>
          <p:cNvPicPr>
            <a:picLocks noChangeAspect="1" noChangeArrowheads="1"/>
          </p:cNvPicPr>
          <p:nvPr/>
        </p:nvPicPr>
        <p:blipFill>
          <a:blip r:embed="rId2" cstate="print"/>
          <a:srcRect/>
          <a:stretch>
            <a:fillRect/>
          </a:stretch>
        </p:blipFill>
        <p:spPr bwMode="auto">
          <a:xfrm>
            <a:off x="1981200" y="1692275"/>
            <a:ext cx="6400800" cy="4289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250825" y="188913"/>
            <a:ext cx="8686800" cy="1008062"/>
          </a:xfrm>
        </p:spPr>
        <p:txBody>
          <a:bodyPr/>
          <a:lstStyle/>
          <a:p>
            <a:pPr fontAlgn="auto">
              <a:spcAft>
                <a:spcPts val="0"/>
              </a:spcAft>
              <a:defRPr/>
            </a:pPr>
            <a:r>
              <a:rPr lang="de-DE" sz="2400" b="1" kern="1200">
                <a:solidFill>
                  <a:schemeClr val="hlink"/>
                </a:solidFill>
                <a:effectLst>
                  <a:outerShdw blurRad="50000" dist="30000" dir="5400000" algn="tl" rotWithShape="0">
                    <a:srgbClr val="000000">
                      <a:alpha val="30000"/>
                    </a:srgbClr>
                  </a:outerShdw>
                </a:effectLst>
                <a:latin typeface="+mj-lt"/>
                <a:ea typeface="+mj-ea"/>
                <a:cs typeface="Arial" charset="0"/>
              </a:rPr>
              <a:t>WISSENSCHAFTLICHER PROJEKTE</a:t>
            </a:r>
            <a:r>
              <a:rPr lang="de-DE" sz="2800" b="1" kern="1200">
                <a:solidFill>
                  <a:srgbClr val="666666"/>
                </a:solidFill>
                <a:effectLst>
                  <a:outerShdw blurRad="50000" dist="30000" dir="5400000" algn="tl" rotWithShape="0">
                    <a:srgbClr val="000000">
                      <a:alpha val="30000"/>
                    </a:srgbClr>
                  </a:outerShdw>
                </a:effectLst>
                <a:latin typeface="+mj-lt"/>
                <a:ea typeface="+mj-ea"/>
                <a:cs typeface="Arial" charset="0"/>
              </a:rPr>
              <a:t/>
            </a:r>
            <a:br>
              <a:rPr lang="de-DE" sz="2800" b="1" kern="1200">
                <a:solidFill>
                  <a:srgbClr val="666666"/>
                </a:solidFill>
                <a:effectLst>
                  <a:outerShdw blurRad="50000" dist="30000" dir="5400000" algn="tl" rotWithShape="0">
                    <a:srgbClr val="000000">
                      <a:alpha val="30000"/>
                    </a:srgbClr>
                  </a:outerShdw>
                </a:effectLst>
                <a:latin typeface="+mj-lt"/>
                <a:ea typeface="+mj-ea"/>
                <a:cs typeface="Arial" charset="0"/>
              </a:rPr>
            </a:br>
            <a:r>
              <a:rPr lang="de-DE" sz="1800" b="1" kern="1200">
                <a:solidFill>
                  <a:schemeClr val="tx1"/>
                </a:solidFill>
                <a:effectLst>
                  <a:outerShdw blurRad="50000" dist="30000" dir="5400000" algn="tl" rotWithShape="0">
                    <a:srgbClr val="000000">
                      <a:alpha val="30000"/>
                    </a:srgbClr>
                  </a:outerShdw>
                </a:effectLst>
                <a:latin typeface="+mj-lt"/>
                <a:ea typeface="+mj-ea"/>
                <a:cs typeface="Arial" charset="0"/>
              </a:rPr>
              <a:t>(</a:t>
            </a:r>
            <a:r>
              <a:rPr lang="de-DE" sz="1800" b="1" kern="1200">
                <a:solidFill>
                  <a:schemeClr val="tx1"/>
                </a:solidFill>
                <a:effectLst>
                  <a:outerShdw blurRad="50000" dist="30000" dir="5400000" algn="tl" rotWithShape="0">
                    <a:srgbClr val="000000">
                      <a:alpha val="30000"/>
                    </a:srgbClr>
                  </a:outerShdw>
                </a:effectLst>
                <a:latin typeface="+mj-lt"/>
                <a:ea typeface="+mj-ea"/>
                <a:cs typeface="+mj-cs"/>
              </a:rPr>
              <a:t>3 Promotionsarbeiten, 11 Diplomarbeiten)</a:t>
            </a:r>
          </a:p>
        </p:txBody>
      </p:sp>
      <p:sp>
        <p:nvSpPr>
          <p:cNvPr id="34819" name="Rectangle 3"/>
          <p:cNvSpPr>
            <a:spLocks noGrp="1" noChangeArrowheads="1"/>
          </p:cNvSpPr>
          <p:nvPr>
            <p:ph idx="4294967295"/>
          </p:nvPr>
        </p:nvSpPr>
        <p:spPr>
          <a:xfrm>
            <a:off x="785813" y="1143000"/>
            <a:ext cx="8229600" cy="5184775"/>
          </a:xfrm>
        </p:spPr>
        <p:txBody>
          <a:bodyPr>
            <a:normAutofit lnSpcReduction="10000"/>
          </a:bodyPr>
          <a:lstStyle/>
          <a:p>
            <a:pPr marL="365760" indent="-283464" fontAlgn="auto">
              <a:lnSpc>
                <a:spcPct val="80000"/>
              </a:lnSpc>
              <a:spcAft>
                <a:spcPts val="0"/>
              </a:spcAft>
              <a:buFont typeface="Wingdings 2"/>
              <a:buChar char=""/>
              <a:defRPr/>
            </a:pPr>
            <a:r>
              <a:rPr lang="de-DE" sz="2000" kern="1200">
                <a:latin typeface="+mn-lt"/>
                <a:ea typeface="+mn-ea"/>
                <a:cs typeface="+mn-cs"/>
              </a:rPr>
              <a:t>1</a:t>
            </a:r>
            <a:r>
              <a:rPr lang="de-DE" sz="2400" kern="1200">
                <a:latin typeface="+mn-lt"/>
                <a:ea typeface="+mn-ea"/>
                <a:cs typeface="+mn-cs"/>
              </a:rPr>
              <a:t>) Bewegungstherapie bei Frauen mit Bulimia nervosa, Evaluation einer stationären Körpertherapie (Dissertation von Alexandridis, K., Diplomarbeit von Eden, M.) </a:t>
            </a:r>
          </a:p>
          <a:p>
            <a:pPr marL="365760" indent="-283464" fontAlgn="auto">
              <a:lnSpc>
                <a:spcPct val="80000"/>
              </a:lnSpc>
              <a:spcAft>
                <a:spcPts val="0"/>
              </a:spcAft>
              <a:buFontTx/>
              <a:buNone/>
              <a:defRPr/>
            </a:pPr>
            <a:r>
              <a:rPr lang="de-DE" sz="2400" kern="1200">
                <a:latin typeface="+mn-lt"/>
                <a:ea typeface="+mn-ea"/>
                <a:cs typeface="+mn-cs"/>
              </a:rPr>
              <a:t>2) Evaluation eines ambulanten Bewegungsprogramms für Frauen und Männer mit starkem Übergewicht (Dissertation von Alexandridis, J.)</a:t>
            </a:r>
          </a:p>
          <a:p>
            <a:pPr marL="365760" indent="-283464" fontAlgn="auto">
              <a:lnSpc>
                <a:spcPct val="80000"/>
              </a:lnSpc>
              <a:spcAft>
                <a:spcPts val="0"/>
              </a:spcAft>
              <a:buFont typeface="Wingdings 2"/>
              <a:buChar char=""/>
              <a:defRPr/>
            </a:pPr>
            <a:r>
              <a:rPr lang="de-DE" sz="2400" kern="1200">
                <a:latin typeface="+mn-lt"/>
                <a:ea typeface="+mn-ea"/>
                <a:cs typeface="+mn-cs"/>
              </a:rPr>
              <a:t>3) Bewegungstherapie bei depressiven Patienten- ein Interventionsvergleich (Dissertation von Heimbeck, A.)</a:t>
            </a:r>
          </a:p>
          <a:p>
            <a:pPr marL="365760" indent="-283464" fontAlgn="auto">
              <a:lnSpc>
                <a:spcPct val="80000"/>
              </a:lnSpc>
              <a:spcAft>
                <a:spcPts val="0"/>
              </a:spcAft>
              <a:buFont typeface="Wingdings 2"/>
              <a:buChar char=""/>
              <a:defRPr/>
            </a:pPr>
            <a:endParaRPr lang="de-DE" sz="2400" kern="1200">
              <a:latin typeface="+mn-lt"/>
              <a:ea typeface="+mn-ea"/>
              <a:cs typeface="+mn-cs"/>
            </a:endParaRPr>
          </a:p>
          <a:p>
            <a:pPr marL="365760" indent="-283464" fontAlgn="auto">
              <a:lnSpc>
                <a:spcPct val="80000"/>
              </a:lnSpc>
              <a:spcAft>
                <a:spcPts val="0"/>
              </a:spcAft>
              <a:buFontTx/>
              <a:buNone/>
              <a:defRPr/>
            </a:pPr>
            <a:r>
              <a:rPr lang="de-DE" sz="2800" kern="1200">
                <a:latin typeface="+mn-lt"/>
                <a:ea typeface="+mn-ea"/>
                <a:cs typeface="+mn-cs"/>
              </a:rPr>
              <a:t>4) Diplomarbeiten von Studenten aus Köln, München, Leipzig, Heidelberg, Halle zu den Themen: Belastungsdosierung bei Depression, Interventionsvergleiche bei Adipositas, Achtsamkeitstraining bei BPD, Pferdgestützte Körpertherapie bei Essstörungen,Diagnostische Methoden zur Erfassung des Bewegungsverhaltens </a:t>
            </a:r>
          </a:p>
          <a:p>
            <a:pPr marL="365760" indent="-283464" fontAlgn="auto">
              <a:lnSpc>
                <a:spcPct val="80000"/>
              </a:lnSpc>
              <a:spcAft>
                <a:spcPts val="0"/>
              </a:spcAft>
              <a:buFont typeface="Wingdings 2"/>
              <a:buChar char=""/>
              <a:defRPr/>
            </a:pPr>
            <a:endParaRPr lang="de-DE" sz="2800" kern="1200">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fontAlgn="auto">
              <a:spcAft>
                <a:spcPts val="0"/>
              </a:spcAft>
              <a:defRPr/>
            </a:pPr>
            <a:r>
              <a:rPr lang="de-DE" sz="40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Else Middendorf (Atemtherapeutin)</a:t>
            </a:r>
          </a:p>
        </p:txBody>
      </p:sp>
      <p:sp>
        <p:nvSpPr>
          <p:cNvPr id="37891" name="Text Box 4"/>
          <p:cNvSpPr txBox="1">
            <a:spLocks noChangeArrowheads="1"/>
          </p:cNvSpPr>
          <p:nvPr/>
        </p:nvSpPr>
        <p:spPr bwMode="auto">
          <a:xfrm>
            <a:off x="1000125" y="2571750"/>
            <a:ext cx="5761038" cy="2289175"/>
          </a:xfrm>
          <a:prstGeom prst="rect">
            <a:avLst/>
          </a:prstGeom>
          <a:noFill/>
          <a:ln w="9525">
            <a:noFill/>
            <a:miter lim="800000"/>
            <a:headEnd/>
            <a:tailEnd/>
          </a:ln>
        </p:spPr>
        <p:txBody>
          <a:bodyPr>
            <a:spAutoFit/>
          </a:bodyPr>
          <a:lstStyle/>
          <a:p>
            <a:pPr>
              <a:spcBef>
                <a:spcPct val="50000"/>
              </a:spcBef>
              <a:buFontTx/>
              <a:buChar char="•"/>
            </a:pPr>
            <a:r>
              <a:rPr lang="de-DE" sz="3600"/>
              <a:t> Sammlung</a:t>
            </a:r>
          </a:p>
          <a:p>
            <a:pPr>
              <a:spcBef>
                <a:spcPct val="50000"/>
              </a:spcBef>
              <a:buFontTx/>
              <a:buChar char="•"/>
            </a:pPr>
            <a:r>
              <a:rPr lang="de-DE" sz="3600"/>
              <a:t> Durchlässigkeit </a:t>
            </a:r>
          </a:p>
          <a:p>
            <a:pPr>
              <a:spcBef>
                <a:spcPct val="50000"/>
              </a:spcBef>
              <a:buFontTx/>
              <a:buChar char="•"/>
            </a:pPr>
            <a:r>
              <a:rPr lang="de-DE" sz="3600"/>
              <a:t> Hingabe  und Achtsamkeit</a:t>
            </a:r>
          </a:p>
        </p:txBody>
      </p:sp>
      <p:pic>
        <p:nvPicPr>
          <p:cNvPr id="37892" name="Picture 4"/>
          <p:cNvPicPr>
            <a:picLocks noChangeAspect="1" noChangeArrowheads="1"/>
          </p:cNvPicPr>
          <p:nvPr/>
        </p:nvPicPr>
        <p:blipFill>
          <a:blip r:embed="rId2" cstate="print"/>
          <a:srcRect/>
          <a:stretch>
            <a:fillRect/>
          </a:stretch>
        </p:blipFill>
        <p:spPr bwMode="auto">
          <a:xfrm>
            <a:off x="6400800" y="1981200"/>
            <a:ext cx="2047875" cy="3495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ChangeArrowheads="1"/>
          </p:cNvSpPr>
          <p:nvPr/>
        </p:nvSpPr>
        <p:spPr bwMode="auto">
          <a:xfrm>
            <a:off x="1000125" y="357188"/>
            <a:ext cx="7772400" cy="1143000"/>
          </a:xfrm>
          <a:prstGeom prst="rect">
            <a:avLst/>
          </a:prstGeom>
          <a:noFill/>
          <a:ln w="9525">
            <a:noFill/>
            <a:miter lim="800000"/>
            <a:headEnd/>
            <a:tailEnd/>
          </a:ln>
        </p:spPr>
        <p:txBody>
          <a:bodyPr lIns="92075" tIns="46038" rIns="92075" bIns="46038" anchor="ctr"/>
          <a:lstStyle/>
          <a:p>
            <a:pPr algn="ctr"/>
            <a:r>
              <a:rPr lang="de-DE" sz="3200">
                <a:solidFill>
                  <a:schemeClr val="tx2"/>
                </a:solidFill>
              </a:rPr>
              <a:t>Stationäre Sport- und Bewegungstherapie als eine Komponente im multidisziplinären Therapiesetting</a:t>
            </a:r>
            <a:endParaRPr lang="en-US" sz="3200">
              <a:solidFill>
                <a:schemeClr val="tx2"/>
              </a:solidFill>
            </a:endParaRPr>
          </a:p>
        </p:txBody>
      </p:sp>
      <p:grpSp>
        <p:nvGrpSpPr>
          <p:cNvPr id="38914" name="Group 12"/>
          <p:cNvGrpSpPr>
            <a:grpSpLocks/>
          </p:cNvGrpSpPr>
          <p:nvPr/>
        </p:nvGrpSpPr>
        <p:grpSpPr bwMode="auto">
          <a:xfrm>
            <a:off x="1143000" y="1828800"/>
            <a:ext cx="8001000" cy="3886200"/>
            <a:chOff x="144" y="1152"/>
            <a:chExt cx="5136" cy="2526"/>
          </a:xfrm>
        </p:grpSpPr>
        <p:sp>
          <p:nvSpPr>
            <p:cNvPr id="38915" name="AutoShape 3"/>
            <p:cNvSpPr>
              <a:spLocks noChangeArrowheads="1"/>
            </p:cNvSpPr>
            <p:nvPr/>
          </p:nvSpPr>
          <p:spPr bwMode="auto">
            <a:xfrm>
              <a:off x="2016" y="1968"/>
              <a:ext cx="1296" cy="912"/>
            </a:xfrm>
            <a:prstGeom prst="hexagon">
              <a:avLst>
                <a:gd name="adj" fmla="val 35526"/>
                <a:gd name="vf" fmla="val 115470"/>
              </a:avLst>
            </a:prstGeom>
            <a:solidFill>
              <a:schemeClr val="accent1"/>
            </a:solidFill>
            <a:ln w="9525">
              <a:solidFill>
                <a:schemeClr val="tx1"/>
              </a:solidFill>
              <a:miter lim="800000"/>
              <a:headEnd/>
              <a:tailEnd/>
            </a:ln>
          </p:spPr>
          <p:txBody>
            <a:bodyPr wrap="none" anchor="ctr"/>
            <a:lstStyle/>
            <a:p>
              <a:endParaRPr lang="de-DE"/>
            </a:p>
          </p:txBody>
        </p:sp>
        <p:sp>
          <p:nvSpPr>
            <p:cNvPr id="38916" name="Text Box 4"/>
            <p:cNvSpPr txBox="1">
              <a:spLocks noChangeArrowheads="1"/>
            </p:cNvSpPr>
            <p:nvPr/>
          </p:nvSpPr>
          <p:spPr bwMode="auto">
            <a:xfrm>
              <a:off x="3456" y="1392"/>
              <a:ext cx="1776" cy="892"/>
            </a:xfrm>
            <a:prstGeom prst="rect">
              <a:avLst/>
            </a:prstGeom>
            <a:noFill/>
            <a:ln w="9525">
              <a:noFill/>
              <a:miter lim="800000"/>
              <a:headEnd/>
              <a:tailEnd/>
            </a:ln>
          </p:spPr>
          <p:txBody>
            <a:bodyPr>
              <a:spAutoFit/>
            </a:bodyPr>
            <a:lstStyle/>
            <a:p>
              <a:pPr>
                <a:spcBef>
                  <a:spcPct val="50000"/>
                </a:spcBef>
              </a:pPr>
              <a:r>
                <a:rPr lang="de-DE"/>
                <a:t>Sport- und Bewegungstherapie </a:t>
              </a:r>
              <a:r>
                <a:rPr lang="de-DE" sz="1800"/>
                <a:t>(Gruppen- und Einzeltherapie)</a:t>
              </a:r>
              <a:endParaRPr lang="en-US" sz="1800"/>
            </a:p>
          </p:txBody>
        </p:sp>
        <p:sp>
          <p:nvSpPr>
            <p:cNvPr id="38917" name="Text Box 5"/>
            <p:cNvSpPr txBox="1">
              <a:spLocks noChangeArrowheads="1"/>
            </p:cNvSpPr>
            <p:nvPr/>
          </p:nvSpPr>
          <p:spPr bwMode="auto">
            <a:xfrm>
              <a:off x="2304" y="2256"/>
              <a:ext cx="1008" cy="297"/>
            </a:xfrm>
            <a:prstGeom prst="rect">
              <a:avLst/>
            </a:prstGeom>
            <a:noFill/>
            <a:ln w="9525">
              <a:noFill/>
              <a:miter lim="800000"/>
              <a:headEnd/>
              <a:tailEnd/>
            </a:ln>
          </p:spPr>
          <p:txBody>
            <a:bodyPr>
              <a:spAutoFit/>
            </a:bodyPr>
            <a:lstStyle/>
            <a:p>
              <a:pPr>
                <a:spcBef>
                  <a:spcPct val="50000"/>
                </a:spcBef>
              </a:pPr>
              <a:r>
                <a:rPr lang="de-DE">
                  <a:solidFill>
                    <a:schemeClr val="bg2"/>
                  </a:solidFill>
                </a:rPr>
                <a:t>Patient</a:t>
              </a:r>
              <a:endParaRPr lang="en-US">
                <a:solidFill>
                  <a:schemeClr val="bg2"/>
                </a:solidFill>
              </a:endParaRPr>
            </a:p>
          </p:txBody>
        </p:sp>
        <p:sp>
          <p:nvSpPr>
            <p:cNvPr id="38918" name="Text Box 6"/>
            <p:cNvSpPr txBox="1">
              <a:spLocks noChangeArrowheads="1"/>
            </p:cNvSpPr>
            <p:nvPr/>
          </p:nvSpPr>
          <p:spPr bwMode="auto">
            <a:xfrm>
              <a:off x="1824" y="1152"/>
              <a:ext cx="1488" cy="654"/>
            </a:xfrm>
            <a:prstGeom prst="rect">
              <a:avLst/>
            </a:prstGeom>
            <a:noFill/>
            <a:ln w="9525">
              <a:noFill/>
              <a:miter lim="800000"/>
              <a:headEnd/>
              <a:tailEnd/>
            </a:ln>
          </p:spPr>
          <p:txBody>
            <a:bodyPr>
              <a:spAutoFit/>
            </a:bodyPr>
            <a:lstStyle/>
            <a:p>
              <a:pPr>
                <a:spcBef>
                  <a:spcPct val="50000"/>
                </a:spcBef>
              </a:pPr>
              <a:r>
                <a:rPr lang="de-DE"/>
                <a:t>Sozialtherapie</a:t>
              </a:r>
              <a:r>
                <a:rPr lang="de-DE" sz="1800"/>
                <a:t>   (z.B. Berufsberatung, Belastungserprobung)</a:t>
              </a:r>
              <a:endParaRPr lang="en-US" sz="1800"/>
            </a:p>
          </p:txBody>
        </p:sp>
        <p:sp>
          <p:nvSpPr>
            <p:cNvPr id="38919" name="Text Box 7"/>
            <p:cNvSpPr txBox="1">
              <a:spLocks noChangeArrowheads="1"/>
            </p:cNvSpPr>
            <p:nvPr/>
          </p:nvSpPr>
          <p:spPr bwMode="auto">
            <a:xfrm>
              <a:off x="144" y="1872"/>
              <a:ext cx="1824" cy="297"/>
            </a:xfrm>
            <a:prstGeom prst="rect">
              <a:avLst/>
            </a:prstGeom>
            <a:noFill/>
            <a:ln w="9525">
              <a:noFill/>
              <a:miter lim="800000"/>
              <a:headEnd/>
              <a:tailEnd/>
            </a:ln>
          </p:spPr>
          <p:txBody>
            <a:bodyPr>
              <a:spAutoFit/>
            </a:bodyPr>
            <a:lstStyle/>
            <a:p>
              <a:pPr>
                <a:spcBef>
                  <a:spcPct val="50000"/>
                </a:spcBef>
              </a:pPr>
              <a:r>
                <a:rPr lang="de-DE"/>
                <a:t>Gestaltungstherapie</a:t>
              </a:r>
              <a:endParaRPr lang="en-US"/>
            </a:p>
          </p:txBody>
        </p:sp>
        <p:sp>
          <p:nvSpPr>
            <p:cNvPr id="38920" name="Text Box 8"/>
            <p:cNvSpPr txBox="1">
              <a:spLocks noChangeArrowheads="1"/>
            </p:cNvSpPr>
            <p:nvPr/>
          </p:nvSpPr>
          <p:spPr bwMode="auto">
            <a:xfrm>
              <a:off x="384" y="2398"/>
              <a:ext cx="1392" cy="535"/>
            </a:xfrm>
            <a:prstGeom prst="rect">
              <a:avLst/>
            </a:prstGeom>
            <a:noFill/>
            <a:ln w="9525">
              <a:noFill/>
              <a:miter lim="800000"/>
              <a:headEnd/>
              <a:tailEnd/>
            </a:ln>
          </p:spPr>
          <p:txBody>
            <a:bodyPr>
              <a:spAutoFit/>
            </a:bodyPr>
            <a:lstStyle/>
            <a:p>
              <a:pPr>
                <a:spcBef>
                  <a:spcPct val="50000"/>
                </a:spcBef>
              </a:pPr>
              <a:r>
                <a:rPr lang="de-DE"/>
                <a:t>Medizinische Betreuung</a:t>
              </a:r>
              <a:endParaRPr lang="en-US" sz="1800"/>
            </a:p>
          </p:txBody>
        </p:sp>
        <p:sp>
          <p:nvSpPr>
            <p:cNvPr id="38921" name="Text Box 9"/>
            <p:cNvSpPr txBox="1">
              <a:spLocks noChangeArrowheads="1"/>
            </p:cNvSpPr>
            <p:nvPr/>
          </p:nvSpPr>
          <p:spPr bwMode="auto">
            <a:xfrm>
              <a:off x="2304" y="3024"/>
              <a:ext cx="1440" cy="654"/>
            </a:xfrm>
            <a:prstGeom prst="rect">
              <a:avLst/>
            </a:prstGeom>
            <a:noFill/>
            <a:ln w="9525">
              <a:noFill/>
              <a:miter lim="800000"/>
              <a:headEnd/>
              <a:tailEnd/>
            </a:ln>
          </p:spPr>
          <p:txBody>
            <a:bodyPr>
              <a:spAutoFit/>
            </a:bodyPr>
            <a:lstStyle/>
            <a:p>
              <a:pPr>
                <a:spcBef>
                  <a:spcPct val="50000"/>
                </a:spcBef>
              </a:pPr>
              <a:r>
                <a:rPr lang="de-DE"/>
                <a:t>Psychotherapie </a:t>
              </a:r>
              <a:r>
                <a:rPr lang="de-DE" sz="1800"/>
                <a:t>    (Einzel- und Gruppentherapie )</a:t>
              </a:r>
              <a:endParaRPr lang="en-US" sz="1800"/>
            </a:p>
          </p:txBody>
        </p:sp>
        <p:sp>
          <p:nvSpPr>
            <p:cNvPr id="38922" name="Text Box 10"/>
            <p:cNvSpPr txBox="1">
              <a:spLocks noChangeArrowheads="1"/>
            </p:cNvSpPr>
            <p:nvPr/>
          </p:nvSpPr>
          <p:spPr bwMode="auto">
            <a:xfrm>
              <a:off x="3696" y="2399"/>
              <a:ext cx="1584" cy="772"/>
            </a:xfrm>
            <a:prstGeom prst="rect">
              <a:avLst/>
            </a:prstGeom>
            <a:noFill/>
            <a:ln w="9525">
              <a:noFill/>
              <a:miter lim="800000"/>
              <a:headEnd/>
              <a:tailEnd/>
            </a:ln>
          </p:spPr>
          <p:txBody>
            <a:bodyPr>
              <a:spAutoFit/>
            </a:bodyPr>
            <a:lstStyle/>
            <a:p>
              <a:pPr>
                <a:spcBef>
                  <a:spcPct val="50000"/>
                </a:spcBef>
              </a:pPr>
              <a:r>
                <a:rPr lang="de-DE"/>
                <a:t>Lehrküche   (therapeutisches Kochen)</a:t>
              </a:r>
              <a:endParaRPr lang="en-US"/>
            </a:p>
          </p:txBody>
        </p:sp>
        <p:sp>
          <p:nvSpPr>
            <p:cNvPr id="38923" name="Text Box 11"/>
            <p:cNvSpPr txBox="1">
              <a:spLocks noChangeArrowheads="1"/>
            </p:cNvSpPr>
            <p:nvPr/>
          </p:nvSpPr>
          <p:spPr bwMode="auto">
            <a:xfrm>
              <a:off x="768" y="3024"/>
              <a:ext cx="1248" cy="535"/>
            </a:xfrm>
            <a:prstGeom prst="rect">
              <a:avLst/>
            </a:prstGeom>
            <a:noFill/>
            <a:ln w="9525">
              <a:noFill/>
              <a:miter lim="800000"/>
              <a:headEnd/>
              <a:tailEnd/>
            </a:ln>
          </p:spPr>
          <p:txBody>
            <a:bodyPr lIns="90000" tIns="46800" rIns="90000" bIns="46800">
              <a:spAutoFit/>
            </a:bodyPr>
            <a:lstStyle/>
            <a:p>
              <a:pPr algn="ctr">
                <a:spcBef>
                  <a:spcPct val="50000"/>
                </a:spcBef>
              </a:pPr>
              <a:r>
                <a:rPr lang="de-DE"/>
                <a:t>Physikalische-therapie</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2"/>
          <p:cNvSpPr txBox="1">
            <a:spLocks noChangeArrowheads="1"/>
          </p:cNvSpPr>
          <p:nvPr/>
        </p:nvSpPr>
        <p:spPr bwMode="auto">
          <a:xfrm>
            <a:off x="1028700" y="750888"/>
            <a:ext cx="7085013" cy="4832350"/>
          </a:xfrm>
          <a:prstGeom prst="rect">
            <a:avLst/>
          </a:prstGeom>
          <a:noFill/>
          <a:ln w="9525">
            <a:noFill/>
            <a:miter lim="800000"/>
            <a:headEnd/>
            <a:tailEnd/>
          </a:ln>
        </p:spPr>
        <p:txBody>
          <a:bodyPr>
            <a:spAutoFit/>
          </a:bodyPr>
          <a:lstStyle/>
          <a:p>
            <a:pPr>
              <a:spcBef>
                <a:spcPct val="50000"/>
              </a:spcBef>
            </a:pPr>
            <a:r>
              <a:rPr lang="de-DE" sz="3200"/>
              <a:t>Indikative Gruppen:</a:t>
            </a:r>
          </a:p>
          <a:p>
            <a:pPr>
              <a:spcBef>
                <a:spcPct val="50000"/>
              </a:spcBef>
            </a:pPr>
            <a:r>
              <a:rPr lang="de-DE" b="1"/>
              <a:t>Körperbezogenes Achtsamkeitstraining (KAT) </a:t>
            </a:r>
            <a:r>
              <a:rPr lang="de-DE"/>
              <a:t>(bewegungstherapeutisches Ergänzungsangebot zur Fertigkeitengruppe bei Borderlinepersönlichkeitsstörung)</a:t>
            </a:r>
          </a:p>
          <a:p>
            <a:pPr>
              <a:spcBef>
                <a:spcPct val="50000"/>
              </a:spcBef>
            </a:pPr>
            <a:r>
              <a:rPr lang="de-DE" b="1"/>
              <a:t>Bewegungstherapie bei Adipositas </a:t>
            </a:r>
            <a:r>
              <a:rPr lang="de-DE"/>
              <a:t>für Patienten mit BMI &gt;35</a:t>
            </a:r>
          </a:p>
          <a:p>
            <a:pPr>
              <a:spcBef>
                <a:spcPct val="50000"/>
              </a:spcBef>
            </a:pPr>
            <a:r>
              <a:rPr lang="de-DE" b="1"/>
              <a:t>Ausdauertraining bei Depression </a:t>
            </a:r>
            <a:r>
              <a:rPr lang="de-DE"/>
              <a:t>(6.40 – 7.30 Uhr)</a:t>
            </a:r>
          </a:p>
          <a:p>
            <a:pPr>
              <a:spcBef>
                <a:spcPct val="50000"/>
              </a:spcBef>
            </a:pPr>
            <a:r>
              <a:rPr lang="de-DE" b="1"/>
              <a:t>Gleichgewichtsschulung</a:t>
            </a:r>
            <a:r>
              <a:rPr lang="de-DE"/>
              <a:t>:</a:t>
            </a:r>
          </a:p>
          <a:p>
            <a:pPr>
              <a:spcBef>
                <a:spcPct val="50000"/>
              </a:spcBef>
            </a:pPr>
            <a:r>
              <a:rPr lang="de-DE"/>
              <a:t>Schwindelexpo, Drehen, Kreisen, Lagenwechsel etc.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idx="4294967295"/>
          </p:nvPr>
        </p:nvSpPr>
        <p:spPr/>
        <p:txBody>
          <a:bodyPr>
            <a:normAutofit fontScale="90000"/>
          </a:bodyPr>
          <a:lstStyle/>
          <a:p>
            <a:pPr fontAlgn="auto">
              <a:spcAft>
                <a:spcPts val="0"/>
              </a:spcAft>
              <a:defRPr/>
            </a:pPr>
            <a:r>
              <a:rPr lang="de-DE" sz="40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Innere Achtsamkeit in der Sport- und Bewegungstherapie</a:t>
            </a:r>
          </a:p>
        </p:txBody>
      </p:sp>
      <p:sp>
        <p:nvSpPr>
          <p:cNvPr id="40962" name="Rectangle 1027"/>
          <p:cNvSpPr>
            <a:spLocks noGrp="1" noChangeArrowheads="1"/>
          </p:cNvSpPr>
          <p:nvPr>
            <p:ph idx="4294967295"/>
          </p:nvPr>
        </p:nvSpPr>
        <p:spPr>
          <a:xfrm>
            <a:off x="1258888" y="1989138"/>
            <a:ext cx="7489825" cy="4176712"/>
          </a:xfrm>
        </p:spPr>
        <p:txBody>
          <a:bodyPr/>
          <a:lstStyle/>
          <a:p>
            <a:pPr>
              <a:lnSpc>
                <a:spcPct val="90000"/>
              </a:lnSpc>
            </a:pPr>
            <a:r>
              <a:rPr lang="de-DE" sz="2800" u="sng"/>
              <a:t>Teilnehmen:</a:t>
            </a:r>
            <a:r>
              <a:rPr lang="de-DE" sz="2800"/>
              <a:t> vollständiges Aufgehen in einer Aktivität bei hoher Wachheit, Konzentration und Bewusstheit</a:t>
            </a:r>
          </a:p>
          <a:p>
            <a:pPr>
              <a:lnSpc>
                <a:spcPct val="90000"/>
              </a:lnSpc>
            </a:pPr>
            <a:r>
              <a:rPr lang="de-DE" sz="2800" u="sng"/>
              <a:t>Wahrnehmen:</a:t>
            </a:r>
            <a:r>
              <a:rPr lang="de-DE" sz="2800"/>
              <a:t> sich Ereignissen, Emotionen, Gedanken oder Körperreaktionen zuwenden, ohne Ausweichen oder Festhalten</a:t>
            </a:r>
          </a:p>
          <a:p>
            <a:pPr>
              <a:lnSpc>
                <a:spcPct val="90000"/>
              </a:lnSpc>
            </a:pPr>
            <a:r>
              <a:rPr lang="de-DE" sz="2800" u="sng"/>
              <a:t>Beschreiben:</a:t>
            </a:r>
            <a:r>
              <a:rPr lang="de-DE" sz="2800"/>
              <a:t> Fähigkeit, eigenes Verhalten, Umweltereignisse und Körpererleben zu benennen (Empfindungen, Erfahrungen bzw. Gefühle)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ormAutofit fontScale="90000"/>
          </a:bodyPr>
          <a:lstStyle/>
          <a:p>
            <a:pPr fontAlgn="auto">
              <a:spcAft>
                <a:spcPts val="0"/>
              </a:spcAft>
              <a:defRPr/>
            </a:pPr>
            <a: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Unsere Bewegungsfachberufe</a:t>
            </a:r>
            <a:br>
              <a:rPr lang="de-DE"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32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(Aus-, Fort- und Weiterbildungen)</a:t>
            </a:r>
          </a:p>
        </p:txBody>
      </p:sp>
      <p:sp>
        <p:nvSpPr>
          <p:cNvPr id="41986" name="Rectangle 3"/>
          <p:cNvSpPr>
            <a:spLocks noGrp="1" noChangeArrowheads="1"/>
          </p:cNvSpPr>
          <p:nvPr>
            <p:ph idx="4294967295"/>
          </p:nvPr>
        </p:nvSpPr>
        <p:spPr>
          <a:xfrm>
            <a:off x="992188" y="1828800"/>
            <a:ext cx="8151812" cy="4321175"/>
          </a:xfrm>
        </p:spPr>
        <p:txBody>
          <a:bodyPr/>
          <a:lstStyle/>
          <a:p>
            <a:r>
              <a:rPr lang="de-DE" sz="2800"/>
              <a:t>2 Adapted Physical Activity (Aufbaustudium)</a:t>
            </a:r>
          </a:p>
          <a:p>
            <a:r>
              <a:rPr lang="de-DE" sz="2800"/>
              <a:t>2 Atemtherapeuten (davon 1 in Ausbildung)</a:t>
            </a:r>
          </a:p>
          <a:p>
            <a:r>
              <a:rPr lang="de-DE" sz="2800"/>
              <a:t>1 Feldenkrais (in Ausbildung)</a:t>
            </a:r>
          </a:p>
          <a:p>
            <a:r>
              <a:rPr lang="de-DE" sz="2800"/>
              <a:t>1 Expressive Arts Therapy</a:t>
            </a:r>
          </a:p>
          <a:p>
            <a:r>
              <a:rPr lang="de-DE" sz="2800"/>
              <a:t>1 Spiraldynamik</a:t>
            </a:r>
          </a:p>
          <a:p>
            <a:r>
              <a:rPr lang="de-DE" sz="2800"/>
              <a:t>7 Sportwissenschaft (Dipl., Magister)</a:t>
            </a:r>
          </a:p>
          <a:p>
            <a:r>
              <a:rPr lang="de-DE" sz="2800"/>
              <a:t>Tai Chi/Qi Gong</a:t>
            </a:r>
          </a:p>
          <a:p>
            <a:r>
              <a:rPr lang="de-DE" sz="2800"/>
              <a:t>2 Tanztherapie (davon 1 in Fortbildung)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071563" y="285750"/>
            <a:ext cx="7854950" cy="2286000"/>
          </a:xfrm>
        </p:spPr>
        <p:txBody>
          <a:bodyPr/>
          <a:lstStyle/>
          <a:p>
            <a:pPr fontAlgn="auto">
              <a:spcAft>
                <a:spcPts val="0"/>
              </a:spcAft>
              <a:defRPr/>
            </a:pPr>
            <a:r>
              <a:rPr lang="de-DE" sz="3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Was verstehe ich als Sportwissenschaftlerin unter Bewegungstherapie bei Psychischen Erkrankungen?</a:t>
            </a:r>
          </a:p>
        </p:txBody>
      </p:sp>
      <p:sp>
        <p:nvSpPr>
          <p:cNvPr id="43010" name="Rectangle 3"/>
          <p:cNvSpPr>
            <a:spLocks noGrp="1" noChangeArrowheads="1"/>
          </p:cNvSpPr>
          <p:nvPr>
            <p:ph idx="4294967295"/>
          </p:nvPr>
        </p:nvSpPr>
        <p:spPr>
          <a:xfrm>
            <a:off x="1646238" y="2643188"/>
            <a:ext cx="7497762" cy="3929062"/>
          </a:xfrm>
        </p:spPr>
        <p:txBody>
          <a:bodyPr/>
          <a:lstStyle/>
          <a:p>
            <a:r>
              <a:rPr lang="de-DE" sz="2400"/>
              <a:t>BWT ist ganzheitlich (psychobiosozialen Ansatz)</a:t>
            </a:r>
          </a:p>
          <a:p>
            <a:pPr>
              <a:buFontTx/>
              <a:buNone/>
            </a:pPr>
            <a:r>
              <a:rPr lang="de-DE" sz="2400"/>
              <a:t>  </a:t>
            </a:r>
          </a:p>
          <a:p>
            <a:r>
              <a:rPr lang="de-DE" sz="2400"/>
              <a:t>Eine Behandlungsmethode die für sich und in Zusammenspiel mit anderen Disziplinen wirken kann (Unterschied DVGS)</a:t>
            </a:r>
          </a:p>
          <a:p>
            <a:endParaRPr lang="de-DE" sz="2400"/>
          </a:p>
          <a:p>
            <a:r>
              <a:rPr lang="de-DE" sz="2400"/>
              <a:t>BWT als Feld der Forschung</a:t>
            </a:r>
          </a:p>
          <a:p>
            <a:endParaRPr lang="de-D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title" idx="4294967295"/>
          </p:nvPr>
        </p:nvSpPr>
        <p:spPr>
          <a:xfrm>
            <a:off x="914400" y="609600"/>
            <a:ext cx="5184775" cy="1223963"/>
          </a:xfrm>
        </p:spPr>
        <p:txBody>
          <a:bodyPr>
            <a:normAutofit fontScale="90000"/>
          </a:bodyPr>
          <a:lstStyle/>
          <a:p>
            <a:pPr fontAlgn="auto">
              <a:spcAft>
                <a:spcPts val="0"/>
              </a:spcAft>
              <a:defRPr/>
            </a:pPr>
            <a:r>
              <a:rPr lang="de-DE" sz="38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Körperpsychotherapie </a:t>
            </a:r>
            <a:br>
              <a:rPr lang="de-DE" sz="38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38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als Einzel</a:t>
            </a:r>
          </a:p>
        </p:txBody>
      </p:sp>
      <p:sp>
        <p:nvSpPr>
          <p:cNvPr id="44035" name="Text Box 4"/>
          <p:cNvSpPr txBox="1">
            <a:spLocks noChangeArrowheads="1"/>
          </p:cNvSpPr>
          <p:nvPr/>
        </p:nvSpPr>
        <p:spPr bwMode="auto">
          <a:xfrm>
            <a:off x="1066800" y="2438400"/>
            <a:ext cx="3657600" cy="2655888"/>
          </a:xfrm>
          <a:prstGeom prst="rect">
            <a:avLst/>
          </a:prstGeom>
          <a:noFill/>
          <a:ln w="9525">
            <a:noFill/>
            <a:miter lim="800000"/>
            <a:headEnd/>
            <a:tailEnd/>
          </a:ln>
        </p:spPr>
        <p:txBody>
          <a:bodyPr>
            <a:spAutoFit/>
          </a:bodyPr>
          <a:lstStyle/>
          <a:p>
            <a:pPr>
              <a:spcBef>
                <a:spcPct val="50000"/>
              </a:spcBef>
            </a:pPr>
            <a:r>
              <a:rPr lang="de-DE" sz="2800"/>
              <a:t>Kapazität:</a:t>
            </a:r>
          </a:p>
          <a:p>
            <a:pPr>
              <a:spcBef>
                <a:spcPct val="50000"/>
              </a:spcBef>
            </a:pPr>
            <a:r>
              <a:rPr lang="de-DE" sz="2800"/>
              <a:t>1 x 60min/Station/Woche</a:t>
            </a:r>
          </a:p>
          <a:p>
            <a:pPr>
              <a:spcBef>
                <a:spcPct val="50000"/>
              </a:spcBef>
            </a:pPr>
            <a:r>
              <a:rPr lang="de-DE" sz="2800"/>
              <a:t>1 langes oder 2 kurze Einzel pro Station</a:t>
            </a:r>
          </a:p>
        </p:txBody>
      </p:sp>
      <p:pic>
        <p:nvPicPr>
          <p:cNvPr id="44036" name="Picture 4"/>
          <p:cNvPicPr>
            <a:picLocks noChangeAspect="1" noChangeArrowheads="1"/>
          </p:cNvPicPr>
          <p:nvPr/>
        </p:nvPicPr>
        <p:blipFill>
          <a:blip r:embed="rId3" cstate="print"/>
          <a:srcRect/>
          <a:stretch>
            <a:fillRect/>
          </a:stretch>
        </p:blipFill>
        <p:spPr bwMode="auto">
          <a:xfrm>
            <a:off x="5257800" y="1828800"/>
            <a:ext cx="2682875" cy="3838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normAutofit fontScale="90000"/>
          </a:bodyPr>
          <a:lstStyle/>
          <a:p>
            <a:pPr fontAlgn="auto">
              <a:spcAft>
                <a:spcPts val="0"/>
              </a:spcAft>
              <a:defRPr/>
            </a:pPr>
            <a:r>
              <a:rPr lang="de-DE"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Hf</a:t>
            </a: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Sport und Sportwissenschaften</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3100" kern="1200" dirty="0" err="1">
                <a:solidFill>
                  <a:schemeClr val="tx2">
                    <a:satMod val="130000"/>
                  </a:schemeClr>
                </a:solidFill>
                <a:effectLst>
                  <a:outerShdw blurRad="50000" dist="30000" dir="5400000" algn="tl" rotWithShape="0">
                    <a:srgbClr val="000000">
                      <a:alpha val="30000"/>
                    </a:srgbClr>
                  </a:outerShdw>
                </a:effectLst>
                <a:latin typeface="+mj-lt"/>
                <a:ea typeface="+mj-ea"/>
                <a:cs typeface="+mj-cs"/>
              </a:rPr>
              <a:t>Nf</a:t>
            </a:r>
            <a:r>
              <a:rPr lang="de-DE" sz="31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Sportmedizin/Erziehungswissenschaften</a:t>
            </a: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r>
            <a:b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br>
            <a:r>
              <a:rPr lang="de-DE" sz="2200"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Heidelberg 1983</a:t>
            </a:r>
          </a:p>
        </p:txBody>
      </p:sp>
      <p:sp>
        <p:nvSpPr>
          <p:cNvPr id="6147" name="Rectangle 3"/>
          <p:cNvSpPr>
            <a:spLocks noGrp="1" noChangeArrowheads="1"/>
          </p:cNvSpPr>
          <p:nvPr>
            <p:ph idx="4294967295"/>
          </p:nvPr>
        </p:nvSpPr>
        <p:spPr>
          <a:xfrm>
            <a:off x="4929188" y="1714500"/>
            <a:ext cx="4071937" cy="4800600"/>
          </a:xfrm>
        </p:spPr>
        <p:txBody>
          <a:bodyPr>
            <a:normAutofit fontScale="85000" lnSpcReduction="20000"/>
          </a:bodyPr>
          <a:lstStyle/>
          <a:p>
            <a:pPr marL="365760" indent="-283464" fontAlgn="auto">
              <a:spcAft>
                <a:spcPts val="0"/>
              </a:spcAft>
              <a:buFont typeface="Wingdings 2"/>
              <a:buChar char=""/>
              <a:defRPr/>
            </a:pPr>
            <a:r>
              <a:rPr lang="de-DE" kern="1200" dirty="0">
                <a:latin typeface="+mn-lt"/>
                <a:ea typeface="+mn-ea"/>
                <a:cs typeface="+mn-cs"/>
              </a:rPr>
              <a:t>Biomechanik</a:t>
            </a:r>
          </a:p>
          <a:p>
            <a:pPr marL="365760" indent="-283464" fontAlgn="auto">
              <a:spcAft>
                <a:spcPts val="0"/>
              </a:spcAft>
              <a:buFont typeface="Wingdings 2"/>
              <a:buChar char=""/>
              <a:defRPr/>
            </a:pPr>
            <a:r>
              <a:rPr lang="de-DE" kern="1200" dirty="0">
                <a:latin typeface="+mn-lt"/>
                <a:ea typeface="+mn-ea"/>
                <a:cs typeface="+mn-cs"/>
              </a:rPr>
              <a:t>Bewegungslehre</a:t>
            </a:r>
          </a:p>
          <a:p>
            <a:pPr marL="365760" indent="-283464" fontAlgn="auto">
              <a:spcAft>
                <a:spcPts val="0"/>
              </a:spcAft>
              <a:buFont typeface="Wingdings 2"/>
              <a:buChar char=""/>
              <a:defRPr/>
            </a:pPr>
            <a:r>
              <a:rPr lang="de-DE" kern="1200" dirty="0">
                <a:latin typeface="+mn-lt"/>
                <a:ea typeface="+mn-ea"/>
                <a:cs typeface="+mn-cs"/>
              </a:rPr>
              <a:t>Trainingslehre</a:t>
            </a:r>
          </a:p>
          <a:p>
            <a:pPr marL="365760" indent="-283464" fontAlgn="auto">
              <a:spcAft>
                <a:spcPts val="0"/>
              </a:spcAft>
              <a:buFont typeface="Wingdings 2"/>
              <a:buChar char=""/>
              <a:defRPr/>
            </a:pPr>
            <a:r>
              <a:rPr lang="de-DE" kern="1200" dirty="0">
                <a:latin typeface="+mn-lt"/>
                <a:ea typeface="+mn-ea"/>
                <a:cs typeface="+mn-cs"/>
              </a:rPr>
              <a:t>Sportphysiologie</a:t>
            </a:r>
          </a:p>
          <a:p>
            <a:pPr marL="365760" indent="-283464" fontAlgn="auto">
              <a:spcAft>
                <a:spcPts val="0"/>
              </a:spcAft>
              <a:buFont typeface="Wingdings 2"/>
              <a:buChar char=""/>
              <a:defRPr/>
            </a:pPr>
            <a:r>
              <a:rPr lang="de-DE" kern="1200" dirty="0">
                <a:latin typeface="+mn-lt"/>
                <a:ea typeface="+mn-ea"/>
                <a:cs typeface="+mn-cs"/>
              </a:rPr>
              <a:t>Sportorthopädie</a:t>
            </a:r>
          </a:p>
          <a:p>
            <a:pPr marL="365760" indent="-283464" fontAlgn="auto">
              <a:spcAft>
                <a:spcPts val="0"/>
              </a:spcAft>
              <a:buFont typeface="Wingdings 2"/>
              <a:buChar char=""/>
              <a:defRPr/>
            </a:pPr>
            <a:r>
              <a:rPr lang="de-DE" kern="1200" dirty="0">
                <a:latin typeface="+mn-lt"/>
                <a:ea typeface="+mn-ea"/>
                <a:cs typeface="+mn-cs"/>
              </a:rPr>
              <a:t>Sportpädagogik</a:t>
            </a:r>
          </a:p>
          <a:p>
            <a:pPr marL="365760" indent="-283464" fontAlgn="auto">
              <a:spcAft>
                <a:spcPts val="0"/>
              </a:spcAft>
              <a:buFont typeface="Wingdings 2"/>
              <a:buChar char=""/>
              <a:defRPr/>
            </a:pPr>
            <a:r>
              <a:rPr lang="de-DE" kern="1200" dirty="0">
                <a:latin typeface="+mn-lt"/>
                <a:ea typeface="+mn-ea"/>
                <a:cs typeface="+mn-cs"/>
              </a:rPr>
              <a:t>Sportpsychologie</a:t>
            </a:r>
          </a:p>
          <a:p>
            <a:pPr marL="365760" indent="-283464" fontAlgn="auto">
              <a:spcAft>
                <a:spcPts val="0"/>
              </a:spcAft>
              <a:buFont typeface="Wingdings 2"/>
              <a:buChar char=""/>
              <a:defRPr/>
            </a:pPr>
            <a:r>
              <a:rPr lang="de-DE" kern="1200" dirty="0">
                <a:latin typeface="+mn-lt"/>
                <a:ea typeface="+mn-ea"/>
                <a:cs typeface="+mn-cs"/>
              </a:rPr>
              <a:t>Sport mit Sondergruppen</a:t>
            </a:r>
          </a:p>
          <a:p>
            <a:pPr marL="365760" indent="-283464" fontAlgn="auto">
              <a:spcAft>
                <a:spcPts val="0"/>
              </a:spcAft>
              <a:buFont typeface="Wingdings 2"/>
              <a:buChar char=""/>
              <a:defRPr/>
            </a:pPr>
            <a:r>
              <a:rPr lang="de-DE" kern="1200" dirty="0">
                <a:latin typeface="+mn-lt"/>
                <a:ea typeface="+mn-ea"/>
                <a:cs typeface="+mn-cs"/>
              </a:rPr>
              <a:t>Methodenlehre/Statistik</a:t>
            </a:r>
          </a:p>
          <a:p>
            <a:pPr marL="365760" indent="-283464" fontAlgn="auto">
              <a:spcAft>
                <a:spcPts val="0"/>
              </a:spcAft>
              <a:buFontTx/>
              <a:buNone/>
              <a:defRPr/>
            </a:pPr>
            <a:r>
              <a:rPr lang="de-DE" kern="1200" dirty="0">
                <a:latin typeface="+mn-lt"/>
                <a:ea typeface="+mn-ea"/>
                <a:cs typeface="+mn-cs"/>
              </a:rPr>
              <a:t>  </a:t>
            </a:r>
          </a:p>
        </p:txBody>
      </p:sp>
      <p:sp>
        <p:nvSpPr>
          <p:cNvPr id="4" name="Rectangle 3"/>
          <p:cNvSpPr txBox="1">
            <a:spLocks noChangeArrowheads="1"/>
          </p:cNvSpPr>
          <p:nvPr/>
        </p:nvSpPr>
        <p:spPr>
          <a:xfrm>
            <a:off x="1071563" y="1714500"/>
            <a:ext cx="4000500" cy="4786313"/>
          </a:xfrm>
          <a:prstGeom prst="rect">
            <a:avLst/>
          </a:prstGeom>
        </p:spPr>
        <p:txBody>
          <a:bodyPr>
            <a:normAutofit fontScale="77500" lnSpcReduction="20000"/>
          </a:bodyPr>
          <a:lstStyle/>
          <a:p>
            <a:pPr marL="365760" indent="-283464" fontAlgn="auto">
              <a:spcBef>
                <a:spcPts val="600"/>
              </a:spcBef>
              <a:spcAft>
                <a:spcPts val="0"/>
              </a:spcAft>
              <a:buClr>
                <a:schemeClr val="accent1"/>
              </a:buClr>
              <a:buSzPct val="80000"/>
              <a:buFont typeface="Wingdings 2"/>
              <a:buChar char=""/>
              <a:defRPr/>
            </a:pPr>
            <a:r>
              <a:rPr lang="de-DE" sz="3800" dirty="0">
                <a:latin typeface="+mn-lt"/>
              </a:rPr>
              <a:t>Sportarten (Schulsportarten und zwei andere)</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Psychomotorik</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Kreativer Tanz</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Entspannungstechniken</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Gymnastik</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Rückenschule</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Herzsport</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Sport für GB</a:t>
            </a:r>
          </a:p>
          <a:p>
            <a:pPr marL="365760" indent="-283464" fontAlgn="auto">
              <a:spcBef>
                <a:spcPts val="600"/>
              </a:spcBef>
              <a:spcAft>
                <a:spcPts val="0"/>
              </a:spcAft>
              <a:buClr>
                <a:schemeClr val="accent1"/>
              </a:buClr>
              <a:buSzPct val="80000"/>
              <a:buFont typeface="Wingdings 2"/>
              <a:buChar char=""/>
              <a:defRPr/>
            </a:pPr>
            <a:r>
              <a:rPr lang="de-DE" sz="3000" dirty="0">
                <a:latin typeface="+mn-lt"/>
              </a:rPr>
              <a:t>Kleine Spiele</a:t>
            </a:r>
          </a:p>
          <a:p>
            <a:pPr marL="365760" indent="-283464" fontAlgn="auto">
              <a:spcBef>
                <a:spcPts val="600"/>
              </a:spcBef>
              <a:spcAft>
                <a:spcPts val="0"/>
              </a:spcAft>
              <a:buClr>
                <a:schemeClr val="accent1"/>
              </a:buClr>
              <a:buSzPct val="80000"/>
              <a:defRPr/>
            </a:pPr>
            <a:endParaRPr lang="de-DE" sz="3200" dirty="0">
              <a:latin typeface="+mn-lt"/>
            </a:endParaRPr>
          </a:p>
          <a:p>
            <a:pPr marL="365760" indent="-283464" fontAlgn="auto">
              <a:spcBef>
                <a:spcPts val="600"/>
              </a:spcBef>
              <a:spcAft>
                <a:spcPts val="0"/>
              </a:spcAft>
              <a:buClr>
                <a:schemeClr val="accent1"/>
              </a:buClr>
              <a:buSzPct val="80000"/>
              <a:defRPr/>
            </a:pPr>
            <a:r>
              <a:rPr lang="de-DE" sz="3200" dirty="0">
                <a:latin typeface="+mn-lt"/>
              </a:rPr>
              <a:t>  </a:t>
            </a:r>
          </a:p>
        </p:txBody>
      </p:sp>
      <p:sp>
        <p:nvSpPr>
          <p:cNvPr id="16388" name="Textfeld 4"/>
          <p:cNvSpPr txBox="1">
            <a:spLocks noChangeArrowheads="1"/>
          </p:cNvSpPr>
          <p:nvPr/>
        </p:nvSpPr>
        <p:spPr bwMode="auto">
          <a:xfrm>
            <a:off x="1785938" y="6000750"/>
            <a:ext cx="1571625" cy="584200"/>
          </a:xfrm>
          <a:prstGeom prst="rect">
            <a:avLst/>
          </a:prstGeom>
          <a:noFill/>
          <a:ln w="9525">
            <a:noFill/>
            <a:miter lim="800000"/>
            <a:headEnd/>
            <a:tailEnd/>
          </a:ln>
        </p:spPr>
        <p:txBody>
          <a:bodyPr>
            <a:spAutoFit/>
          </a:bodyPr>
          <a:lstStyle/>
          <a:p>
            <a:r>
              <a:rPr lang="de-DE" sz="3200"/>
              <a:t>Praxis</a:t>
            </a:r>
          </a:p>
        </p:txBody>
      </p:sp>
      <p:sp>
        <p:nvSpPr>
          <p:cNvPr id="6" name="Pfeil nach links und rechts 5"/>
          <p:cNvSpPr/>
          <p:nvPr/>
        </p:nvSpPr>
        <p:spPr>
          <a:xfrm>
            <a:off x="3963988" y="6072188"/>
            <a:ext cx="1216025" cy="48418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6390" name="Textfeld 6"/>
          <p:cNvSpPr txBox="1">
            <a:spLocks noChangeArrowheads="1"/>
          </p:cNvSpPr>
          <p:nvPr/>
        </p:nvSpPr>
        <p:spPr bwMode="auto">
          <a:xfrm>
            <a:off x="5857875" y="6000750"/>
            <a:ext cx="1571625" cy="584200"/>
          </a:xfrm>
          <a:prstGeom prst="rect">
            <a:avLst/>
          </a:prstGeom>
          <a:noFill/>
          <a:ln w="9525">
            <a:noFill/>
            <a:miter lim="800000"/>
            <a:headEnd/>
            <a:tailEnd/>
          </a:ln>
        </p:spPr>
        <p:txBody>
          <a:bodyPr>
            <a:spAutoFit/>
          </a:bodyPr>
          <a:lstStyle/>
          <a:p>
            <a:r>
              <a:rPr lang="de-DE" sz="3200"/>
              <a:t>Theorie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646238" y="285750"/>
            <a:ext cx="7497762" cy="2214563"/>
          </a:xfrm>
        </p:spPr>
        <p:txBody>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Auf Bachelor folgende Masterstudiengänge</a:t>
            </a:r>
          </a:p>
        </p:txBody>
      </p:sp>
      <p:sp>
        <p:nvSpPr>
          <p:cNvPr id="17410" name="Rectangle 3"/>
          <p:cNvSpPr>
            <a:spLocks noGrp="1" noChangeArrowheads="1"/>
          </p:cNvSpPr>
          <p:nvPr>
            <p:ph idx="4294967295"/>
          </p:nvPr>
        </p:nvSpPr>
        <p:spPr>
          <a:xfrm>
            <a:off x="1143000" y="2500313"/>
            <a:ext cx="7497763" cy="2909887"/>
          </a:xfrm>
        </p:spPr>
        <p:txBody>
          <a:bodyPr/>
          <a:lstStyle/>
          <a:p>
            <a:r>
              <a:rPr lang="de-DE"/>
              <a:t>Sport, Gesundheit und Prävention</a:t>
            </a:r>
            <a:br>
              <a:rPr lang="de-DE"/>
            </a:br>
            <a:r>
              <a:rPr lang="de-DE"/>
              <a:t>(national 2008/2009)</a:t>
            </a:r>
            <a:br>
              <a:rPr lang="de-DE"/>
            </a:br>
            <a:endParaRPr lang="de-DE"/>
          </a:p>
          <a:p>
            <a:r>
              <a:rPr lang="de-DE"/>
              <a:t>Adapted Physical Activity</a:t>
            </a:r>
            <a:br>
              <a:rPr lang="de-DE"/>
            </a:br>
            <a:r>
              <a:rPr lang="de-DE"/>
              <a:t>(international 1990/1991)</a:t>
            </a:r>
          </a:p>
          <a:p>
            <a:pPr>
              <a:buFont typeface="Wingdings 2" pitchFamily="18" charset="2"/>
              <a:buNone/>
            </a:pPr>
            <a:endParaRPr lang="de-D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646238" y="285750"/>
            <a:ext cx="7497762" cy="2928938"/>
          </a:xfrm>
        </p:spPr>
        <p:txBody>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Sportwissenschaft versteht unter Sport mehr als der nordamerikanische  Sportbegriff</a:t>
            </a:r>
          </a:p>
        </p:txBody>
      </p:sp>
      <p:sp>
        <p:nvSpPr>
          <p:cNvPr id="18434" name="Rectangle 3"/>
          <p:cNvSpPr>
            <a:spLocks noGrp="1" noChangeArrowheads="1"/>
          </p:cNvSpPr>
          <p:nvPr>
            <p:ph idx="4294967295"/>
          </p:nvPr>
        </p:nvSpPr>
        <p:spPr>
          <a:xfrm>
            <a:off x="1646238" y="3429000"/>
            <a:ext cx="7497762" cy="2909888"/>
          </a:xfrm>
        </p:spPr>
        <p:txBody>
          <a:bodyPr/>
          <a:lstStyle/>
          <a:p>
            <a:r>
              <a:rPr lang="de-DE"/>
              <a:t>Sportwissenschaft = Bewegungswissenschaft</a:t>
            </a:r>
          </a:p>
          <a:p>
            <a:r>
              <a:rPr lang="de-DE"/>
              <a:t>Bewegen schließt das „Nicht-Bewegen“ ein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normAutofit fontScale="90000"/>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Definition Sport- und Bewegungstherapie (DVGS)</a:t>
            </a:r>
          </a:p>
        </p:txBody>
      </p:sp>
      <p:sp>
        <p:nvSpPr>
          <p:cNvPr id="19458" name="Rectangle 3"/>
          <p:cNvSpPr>
            <a:spLocks noGrp="1" noChangeArrowheads="1"/>
          </p:cNvSpPr>
          <p:nvPr>
            <p:ph idx="4294967295"/>
          </p:nvPr>
        </p:nvSpPr>
        <p:spPr>
          <a:xfrm>
            <a:off x="1066800" y="2438400"/>
            <a:ext cx="7620000" cy="4114800"/>
          </a:xfrm>
        </p:spPr>
        <p:txBody>
          <a:bodyPr/>
          <a:lstStyle/>
          <a:p>
            <a:r>
              <a:rPr lang="de-DE"/>
              <a:t>ärztlich indizierte &amp; verordnete Bewegung</a:t>
            </a:r>
          </a:p>
          <a:p>
            <a:r>
              <a:rPr lang="de-DE"/>
              <a:t>verhaltensorientierte Komponenten</a:t>
            </a:r>
          </a:p>
          <a:p>
            <a:r>
              <a:rPr lang="de-DE"/>
              <a:t>Therapeut plant &amp;dosiert</a:t>
            </a:r>
          </a:p>
          <a:p>
            <a:r>
              <a:rPr lang="de-DE"/>
              <a:t>Therapeut mit Arzt kontrollieren</a:t>
            </a:r>
          </a:p>
          <a:p>
            <a:r>
              <a:rPr lang="de-DE"/>
              <a:t>Durchführung in Einzel und Gruppe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normAutofit fontScale="90000"/>
          </a:bodyPr>
          <a:lstStyle/>
          <a:p>
            <a:pPr fontAlgn="auto">
              <a:spcAft>
                <a:spcPts val="0"/>
              </a:spcAft>
              <a:defRPr/>
            </a:pPr>
            <a:r>
              <a:rPr lang="de-DE" kern="12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Ziele der Sport- und Bewegungstherapie</a:t>
            </a:r>
          </a:p>
        </p:txBody>
      </p:sp>
      <p:sp>
        <p:nvSpPr>
          <p:cNvPr id="20482" name="Rectangle 3"/>
          <p:cNvSpPr>
            <a:spLocks noGrp="1" noChangeArrowheads="1"/>
          </p:cNvSpPr>
          <p:nvPr>
            <p:ph idx="4294967295"/>
          </p:nvPr>
        </p:nvSpPr>
        <p:spPr>
          <a:xfrm>
            <a:off x="1428750" y="1857375"/>
            <a:ext cx="7497763" cy="4195763"/>
          </a:xfrm>
        </p:spPr>
        <p:txBody>
          <a:bodyPr/>
          <a:lstStyle/>
          <a:p>
            <a:pPr>
              <a:lnSpc>
                <a:spcPct val="90000"/>
              </a:lnSpc>
            </a:pPr>
            <a:r>
              <a:rPr lang="de-DE"/>
              <a:t>Rehabilitation und Prävention von physischen, psychischen und psychosozialen Beeinträchtigungen</a:t>
            </a:r>
          </a:p>
          <a:p>
            <a:pPr>
              <a:lnSpc>
                <a:spcPct val="90000"/>
              </a:lnSpc>
            </a:pPr>
            <a:r>
              <a:rPr lang="de-DE"/>
              <a:t>Handlungs- &amp; Sozialkompetenz</a:t>
            </a:r>
          </a:p>
          <a:p>
            <a:pPr>
              <a:lnSpc>
                <a:spcPct val="90000"/>
              </a:lnSpc>
            </a:pPr>
            <a:r>
              <a:rPr lang="de-DE"/>
              <a:t>Verhaltensstabilisation bzw. Verhaltensänderung</a:t>
            </a:r>
          </a:p>
          <a:p>
            <a:pPr>
              <a:lnSpc>
                <a:spcPct val="90000"/>
              </a:lnSpc>
            </a:pPr>
            <a:r>
              <a:rPr lang="de-DE"/>
              <a:t>Verbesserung der Lebensqualität</a:t>
            </a:r>
          </a:p>
          <a:p>
            <a:pPr>
              <a:lnSpc>
                <a:spcPct val="90000"/>
              </a:lnSpc>
            </a:pPr>
            <a:r>
              <a:rPr lang="de-DE"/>
              <a:t>Ökonomisierung des Gesundheitswesens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normAutofit fontScale="90000"/>
          </a:bodyPr>
          <a:lstStyle/>
          <a:p>
            <a:pPr fontAlgn="auto">
              <a:spcAft>
                <a:spcPts val="0"/>
              </a:spcAft>
              <a:defRPr/>
            </a:pPr>
            <a:r>
              <a:rPr lang="de-DE"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Sport- und Bewegungstherapie haben Auswirkungen auf:</a:t>
            </a:r>
            <a:endParaRPr lang="en-US"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21506" name="Text Box 3"/>
          <p:cNvSpPr txBox="1">
            <a:spLocks noChangeArrowheads="1"/>
          </p:cNvSpPr>
          <p:nvPr/>
        </p:nvSpPr>
        <p:spPr bwMode="auto">
          <a:xfrm>
            <a:off x="838200" y="1981200"/>
            <a:ext cx="7620000" cy="579438"/>
          </a:xfrm>
          <a:prstGeom prst="rect">
            <a:avLst/>
          </a:prstGeom>
          <a:noFill/>
          <a:ln w="9525">
            <a:noFill/>
            <a:miter lim="800000"/>
            <a:headEnd/>
            <a:tailEnd/>
          </a:ln>
        </p:spPr>
        <p:txBody>
          <a:bodyPr>
            <a:spAutoFit/>
          </a:bodyPr>
          <a:lstStyle/>
          <a:p>
            <a:pPr algn="ctr">
              <a:spcBef>
                <a:spcPct val="50000"/>
              </a:spcBef>
              <a:buClr>
                <a:schemeClr val="accent2"/>
              </a:buClr>
              <a:buSzPct val="80000"/>
              <a:buFont typeface="Wingdings" pitchFamily="2" charset="2"/>
              <a:buNone/>
            </a:pPr>
            <a:endParaRPr lang="de-DE" sz="3200"/>
          </a:p>
        </p:txBody>
      </p:sp>
      <p:sp>
        <p:nvSpPr>
          <p:cNvPr id="21507" name="Text Box 4"/>
          <p:cNvSpPr txBox="1">
            <a:spLocks noChangeArrowheads="1"/>
          </p:cNvSpPr>
          <p:nvPr/>
        </p:nvSpPr>
        <p:spPr bwMode="auto">
          <a:xfrm>
            <a:off x="1219200" y="1905000"/>
            <a:ext cx="7391400" cy="4481513"/>
          </a:xfrm>
          <a:prstGeom prst="rect">
            <a:avLst/>
          </a:prstGeom>
          <a:noFill/>
          <a:ln w="9525">
            <a:noFill/>
            <a:miter lim="800000"/>
            <a:headEnd/>
            <a:tailEnd/>
          </a:ln>
        </p:spPr>
        <p:txBody>
          <a:bodyPr>
            <a:spAutoFit/>
          </a:bodyPr>
          <a:lstStyle/>
          <a:p>
            <a:pPr>
              <a:spcBef>
                <a:spcPct val="50000"/>
              </a:spcBef>
              <a:buClr>
                <a:schemeClr val="accent2"/>
              </a:buClr>
              <a:buSzPct val="80000"/>
              <a:buFont typeface="Wingdings" pitchFamily="2" charset="2"/>
              <a:buChar char="l"/>
            </a:pPr>
            <a:r>
              <a:rPr lang="de-DE" sz="3200"/>
              <a:t> Biophysische Parameter, diese wiederum</a:t>
            </a:r>
            <a:br>
              <a:rPr lang="de-DE" sz="3200"/>
            </a:br>
            <a:r>
              <a:rPr lang="de-DE" sz="3200"/>
              <a:t>    auf die Psyche</a:t>
            </a:r>
          </a:p>
          <a:p>
            <a:pPr>
              <a:spcBef>
                <a:spcPct val="50000"/>
              </a:spcBef>
              <a:buClr>
                <a:schemeClr val="accent2"/>
              </a:buClr>
              <a:buSzPct val="80000"/>
              <a:buFont typeface="Wingdings" pitchFamily="2" charset="2"/>
              <a:buChar char="l"/>
            </a:pPr>
            <a:r>
              <a:rPr lang="de-DE" sz="3200"/>
              <a:t>  das Selbstkonzept</a:t>
            </a:r>
          </a:p>
          <a:p>
            <a:pPr>
              <a:spcBef>
                <a:spcPct val="50000"/>
              </a:spcBef>
              <a:buClr>
                <a:schemeClr val="accent2"/>
              </a:buClr>
              <a:buSzPct val="80000"/>
              <a:buFont typeface="Wingdings" pitchFamily="2" charset="2"/>
              <a:buChar char="l"/>
            </a:pPr>
            <a:r>
              <a:rPr lang="de-DE" sz="3200"/>
              <a:t>  das Gefühl der eigenen Kontrolle und</a:t>
            </a:r>
            <a:br>
              <a:rPr lang="de-DE" sz="3200"/>
            </a:br>
            <a:r>
              <a:rPr lang="de-DE" sz="3200"/>
              <a:t>    Wirksamkeit </a:t>
            </a:r>
          </a:p>
          <a:p>
            <a:pPr>
              <a:spcBef>
                <a:spcPct val="50000"/>
              </a:spcBef>
              <a:buClr>
                <a:schemeClr val="accent2"/>
              </a:buClr>
              <a:buSzPct val="80000"/>
              <a:buFont typeface="Wingdings" pitchFamily="2" charset="2"/>
              <a:buChar char="l"/>
            </a:pPr>
            <a:r>
              <a:rPr lang="de-DE" sz="3200"/>
              <a:t> soziale Unterstützungssysteme</a:t>
            </a:r>
          </a:p>
          <a:p>
            <a:pPr>
              <a:spcBef>
                <a:spcPct val="50000"/>
              </a:spcBef>
              <a:buClr>
                <a:schemeClr val="accent2"/>
              </a:buClr>
              <a:buSzPct val="80000"/>
              <a:buFont typeface="Wingdings" pitchFamily="2" charset="2"/>
              <a:buNone/>
            </a:pPr>
            <a:r>
              <a:rPr lang="de-DE" sz="3200"/>
              <a:t> </a:t>
            </a:r>
            <a:r>
              <a:rPr lang="de-DE"/>
              <a:t>(Biddle 1996, Fox 1997)</a:t>
            </a:r>
            <a:r>
              <a:rPr lang="de-DE" sz="3200"/>
              <a:t>  </a:t>
            </a:r>
            <a:endParaRPr lang="en-US" sz="32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14400" y="304800"/>
            <a:ext cx="7772400" cy="1143000"/>
          </a:xfrm>
        </p:spPr>
        <p:txBody>
          <a:bodyPr/>
          <a:lstStyle/>
          <a:p>
            <a:pPr fontAlgn="auto">
              <a:spcAft>
                <a:spcPts val="0"/>
              </a:spcAft>
              <a:defRPr/>
            </a:pPr>
            <a:r>
              <a:rPr lang="de-DE" sz="3200" kern="1200">
                <a:solidFill>
                  <a:schemeClr val="tx2">
                    <a:satMod val="130000"/>
                  </a:schemeClr>
                </a:solidFill>
                <a:effectLst>
                  <a:outerShdw blurRad="50000" dist="30000" dir="5400000" algn="tl" rotWithShape="0">
                    <a:srgbClr val="000000">
                      <a:alpha val="30000"/>
                    </a:srgbClr>
                  </a:outerShdw>
                </a:effectLst>
                <a:latin typeface="+mj-lt"/>
                <a:ea typeface="+mj-ea"/>
                <a:cs typeface="+mj-cs"/>
              </a:rPr>
              <a:t>Körper – und bewegungsorientierte Verfahren in der Psychotherapie</a:t>
            </a:r>
            <a:endParaRPr lang="en-US" sz="3200" kern="120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22530" name="Line 3"/>
          <p:cNvSpPr>
            <a:spLocks noChangeShapeType="1"/>
          </p:cNvSpPr>
          <p:nvPr/>
        </p:nvSpPr>
        <p:spPr bwMode="auto">
          <a:xfrm>
            <a:off x="1828800" y="5638800"/>
            <a:ext cx="5410200" cy="0"/>
          </a:xfrm>
          <a:prstGeom prst="line">
            <a:avLst/>
          </a:prstGeom>
          <a:noFill/>
          <a:ln w="38100">
            <a:solidFill>
              <a:schemeClr val="tx1"/>
            </a:solidFill>
            <a:round/>
            <a:headEnd type="triangle" w="med" len="med"/>
            <a:tailEnd type="triangle" w="med" len="med"/>
          </a:ln>
        </p:spPr>
        <p:txBody>
          <a:bodyPr/>
          <a:lstStyle/>
          <a:p>
            <a:endParaRPr lang="de-DE"/>
          </a:p>
        </p:txBody>
      </p:sp>
      <p:sp>
        <p:nvSpPr>
          <p:cNvPr id="22531" name="Text Box 4"/>
          <p:cNvSpPr txBox="1">
            <a:spLocks noChangeArrowheads="1"/>
          </p:cNvSpPr>
          <p:nvPr/>
        </p:nvSpPr>
        <p:spPr bwMode="auto">
          <a:xfrm>
            <a:off x="1143000" y="5867400"/>
            <a:ext cx="2286000" cy="457200"/>
          </a:xfrm>
          <a:prstGeom prst="rect">
            <a:avLst/>
          </a:prstGeom>
          <a:noFill/>
          <a:ln w="9525">
            <a:noFill/>
            <a:miter lim="800000"/>
            <a:headEnd/>
            <a:tailEnd/>
          </a:ln>
        </p:spPr>
        <p:txBody>
          <a:bodyPr>
            <a:spAutoFit/>
          </a:bodyPr>
          <a:lstStyle/>
          <a:p>
            <a:pPr>
              <a:spcBef>
                <a:spcPct val="50000"/>
              </a:spcBef>
            </a:pPr>
            <a:r>
              <a:rPr lang="de-DE"/>
              <a:t>Sporttherapie</a:t>
            </a:r>
            <a:endParaRPr lang="en-US"/>
          </a:p>
        </p:txBody>
      </p:sp>
      <p:sp>
        <p:nvSpPr>
          <p:cNvPr id="22532" name="Text Box 5"/>
          <p:cNvSpPr txBox="1">
            <a:spLocks noChangeArrowheads="1"/>
          </p:cNvSpPr>
          <p:nvPr/>
        </p:nvSpPr>
        <p:spPr bwMode="auto">
          <a:xfrm>
            <a:off x="6629400" y="5867400"/>
            <a:ext cx="2286000" cy="457200"/>
          </a:xfrm>
          <a:prstGeom prst="rect">
            <a:avLst/>
          </a:prstGeom>
          <a:noFill/>
          <a:ln w="9525">
            <a:noFill/>
            <a:miter lim="800000"/>
            <a:headEnd/>
            <a:tailEnd/>
          </a:ln>
        </p:spPr>
        <p:txBody>
          <a:bodyPr>
            <a:spAutoFit/>
          </a:bodyPr>
          <a:lstStyle/>
          <a:p>
            <a:pPr>
              <a:spcBef>
                <a:spcPct val="50000"/>
              </a:spcBef>
            </a:pPr>
            <a:r>
              <a:rPr lang="de-DE"/>
              <a:t>Psychotherapie</a:t>
            </a:r>
            <a:endParaRPr lang="en-US"/>
          </a:p>
        </p:txBody>
      </p:sp>
      <p:sp>
        <p:nvSpPr>
          <p:cNvPr id="22533" name="Text Box 6"/>
          <p:cNvSpPr txBox="1">
            <a:spLocks noChangeArrowheads="1"/>
          </p:cNvSpPr>
          <p:nvPr/>
        </p:nvSpPr>
        <p:spPr bwMode="auto">
          <a:xfrm>
            <a:off x="3200400" y="4495800"/>
            <a:ext cx="2819400" cy="466725"/>
          </a:xfrm>
          <a:prstGeom prst="rect">
            <a:avLst/>
          </a:prstGeom>
          <a:noFill/>
          <a:ln w="9525">
            <a:solidFill>
              <a:schemeClr val="tx1"/>
            </a:solidFill>
            <a:miter lim="800000"/>
            <a:headEnd/>
            <a:tailEnd/>
          </a:ln>
        </p:spPr>
        <p:txBody>
          <a:bodyPr>
            <a:spAutoFit/>
          </a:bodyPr>
          <a:lstStyle/>
          <a:p>
            <a:r>
              <a:rPr lang="de-DE"/>
              <a:t>Autogenestraining</a:t>
            </a:r>
            <a:endParaRPr lang="en-US"/>
          </a:p>
        </p:txBody>
      </p:sp>
      <p:sp>
        <p:nvSpPr>
          <p:cNvPr id="22534" name="Text Box 7"/>
          <p:cNvSpPr txBox="1">
            <a:spLocks noChangeArrowheads="1"/>
          </p:cNvSpPr>
          <p:nvPr/>
        </p:nvSpPr>
        <p:spPr bwMode="auto">
          <a:xfrm>
            <a:off x="1447800" y="2667000"/>
            <a:ext cx="2209800" cy="466725"/>
          </a:xfrm>
          <a:prstGeom prst="rect">
            <a:avLst/>
          </a:prstGeom>
          <a:noFill/>
          <a:ln w="9525">
            <a:solidFill>
              <a:schemeClr val="tx1"/>
            </a:solidFill>
            <a:miter lim="800000"/>
            <a:headEnd/>
            <a:tailEnd/>
          </a:ln>
        </p:spPr>
        <p:txBody>
          <a:bodyPr>
            <a:spAutoFit/>
          </a:bodyPr>
          <a:lstStyle/>
          <a:p>
            <a:pPr>
              <a:spcBef>
                <a:spcPct val="50000"/>
              </a:spcBef>
            </a:pPr>
            <a:r>
              <a:rPr lang="de-DE"/>
              <a:t>Spiraldynamik</a:t>
            </a:r>
            <a:endParaRPr lang="en-US"/>
          </a:p>
        </p:txBody>
      </p:sp>
      <p:sp>
        <p:nvSpPr>
          <p:cNvPr id="22535" name="Text Box 8"/>
          <p:cNvSpPr txBox="1">
            <a:spLocks noChangeArrowheads="1"/>
          </p:cNvSpPr>
          <p:nvPr/>
        </p:nvSpPr>
        <p:spPr bwMode="auto">
          <a:xfrm>
            <a:off x="5562600" y="2133600"/>
            <a:ext cx="2286000" cy="466725"/>
          </a:xfrm>
          <a:prstGeom prst="rect">
            <a:avLst/>
          </a:prstGeom>
          <a:noFill/>
          <a:ln w="9525">
            <a:solidFill>
              <a:schemeClr val="tx1"/>
            </a:solidFill>
            <a:miter lim="800000"/>
            <a:headEnd/>
            <a:tailEnd/>
          </a:ln>
        </p:spPr>
        <p:txBody>
          <a:bodyPr>
            <a:spAutoFit/>
          </a:bodyPr>
          <a:lstStyle/>
          <a:p>
            <a:pPr>
              <a:spcBef>
                <a:spcPct val="50000"/>
              </a:spcBef>
            </a:pPr>
            <a:r>
              <a:rPr lang="de-DE"/>
              <a:t>Integrative BWT</a:t>
            </a:r>
            <a:endParaRPr lang="en-US"/>
          </a:p>
        </p:txBody>
      </p:sp>
      <p:sp>
        <p:nvSpPr>
          <p:cNvPr id="22536" name="Text Box 9"/>
          <p:cNvSpPr txBox="1">
            <a:spLocks noChangeArrowheads="1"/>
          </p:cNvSpPr>
          <p:nvPr/>
        </p:nvSpPr>
        <p:spPr bwMode="auto">
          <a:xfrm>
            <a:off x="5410200" y="3657600"/>
            <a:ext cx="2362200" cy="466725"/>
          </a:xfrm>
          <a:prstGeom prst="rect">
            <a:avLst/>
          </a:prstGeom>
          <a:noFill/>
          <a:ln w="9525">
            <a:solidFill>
              <a:schemeClr val="tx1"/>
            </a:solidFill>
            <a:miter lim="800000"/>
            <a:headEnd/>
            <a:tailEnd/>
          </a:ln>
        </p:spPr>
        <p:txBody>
          <a:bodyPr>
            <a:spAutoFit/>
          </a:bodyPr>
          <a:lstStyle/>
          <a:p>
            <a:pPr>
              <a:spcBef>
                <a:spcPct val="50000"/>
              </a:spcBef>
            </a:pPr>
            <a:r>
              <a:rPr lang="de-DE"/>
              <a:t>Tanztherapie</a:t>
            </a:r>
            <a:endParaRPr lang="en-US"/>
          </a:p>
        </p:txBody>
      </p:sp>
      <p:sp>
        <p:nvSpPr>
          <p:cNvPr id="22537" name="Text Box 10"/>
          <p:cNvSpPr txBox="1">
            <a:spLocks noChangeArrowheads="1"/>
          </p:cNvSpPr>
          <p:nvPr/>
        </p:nvSpPr>
        <p:spPr bwMode="auto">
          <a:xfrm>
            <a:off x="2667000" y="3581400"/>
            <a:ext cx="2133600" cy="466725"/>
          </a:xfrm>
          <a:prstGeom prst="rect">
            <a:avLst/>
          </a:prstGeom>
          <a:noFill/>
          <a:ln w="9525">
            <a:solidFill>
              <a:schemeClr val="tx1"/>
            </a:solidFill>
            <a:miter lim="800000"/>
            <a:headEnd/>
            <a:tailEnd/>
          </a:ln>
        </p:spPr>
        <p:txBody>
          <a:bodyPr>
            <a:spAutoFit/>
          </a:bodyPr>
          <a:lstStyle/>
          <a:p>
            <a:pPr>
              <a:spcBef>
                <a:spcPct val="50000"/>
              </a:spcBef>
            </a:pPr>
            <a:r>
              <a:rPr lang="de-DE"/>
              <a:t>Feldenkreis</a:t>
            </a:r>
            <a:endParaRPr lang="en-US"/>
          </a:p>
        </p:txBody>
      </p:sp>
      <p:sp>
        <p:nvSpPr>
          <p:cNvPr id="22538" name="Text Box 11"/>
          <p:cNvSpPr txBox="1">
            <a:spLocks noChangeArrowheads="1"/>
          </p:cNvSpPr>
          <p:nvPr/>
        </p:nvSpPr>
        <p:spPr bwMode="auto">
          <a:xfrm>
            <a:off x="3276600" y="1905000"/>
            <a:ext cx="2133600" cy="466725"/>
          </a:xfrm>
          <a:prstGeom prst="rect">
            <a:avLst/>
          </a:prstGeom>
          <a:noFill/>
          <a:ln w="9525">
            <a:solidFill>
              <a:schemeClr val="tx1"/>
            </a:solidFill>
            <a:miter lim="800000"/>
            <a:headEnd/>
            <a:tailEnd/>
          </a:ln>
        </p:spPr>
        <p:txBody>
          <a:bodyPr>
            <a:spAutoFit/>
          </a:bodyPr>
          <a:lstStyle/>
          <a:p>
            <a:pPr>
              <a:spcBef>
                <a:spcPct val="50000"/>
              </a:spcBef>
            </a:pPr>
            <a:r>
              <a:rPr lang="de-DE"/>
              <a:t>Eutonie</a:t>
            </a:r>
            <a:endParaRPr lang="en-US"/>
          </a:p>
        </p:txBody>
      </p:sp>
      <p:sp>
        <p:nvSpPr>
          <p:cNvPr id="22539" name="Text Box 12"/>
          <p:cNvSpPr txBox="1">
            <a:spLocks noChangeArrowheads="1"/>
          </p:cNvSpPr>
          <p:nvPr/>
        </p:nvSpPr>
        <p:spPr bwMode="auto">
          <a:xfrm>
            <a:off x="5638800" y="4953000"/>
            <a:ext cx="3048000" cy="466725"/>
          </a:xfrm>
          <a:prstGeom prst="rect">
            <a:avLst/>
          </a:prstGeom>
          <a:noFill/>
          <a:ln w="9525">
            <a:solidFill>
              <a:schemeClr val="tx1"/>
            </a:solidFill>
            <a:miter lim="800000"/>
            <a:headEnd/>
            <a:tailEnd/>
          </a:ln>
        </p:spPr>
        <p:txBody>
          <a:bodyPr>
            <a:spAutoFit/>
          </a:bodyPr>
          <a:lstStyle/>
          <a:p>
            <a:pPr>
              <a:spcBef>
                <a:spcPct val="50000"/>
              </a:spcBef>
            </a:pPr>
            <a:r>
              <a:rPr lang="de-DE"/>
              <a:t>Konzentrative BWT</a:t>
            </a:r>
            <a:endParaRPr lang="en-US"/>
          </a:p>
        </p:txBody>
      </p:sp>
      <p:sp>
        <p:nvSpPr>
          <p:cNvPr id="22540" name="Text Box 13"/>
          <p:cNvSpPr txBox="1">
            <a:spLocks noChangeArrowheads="1"/>
          </p:cNvSpPr>
          <p:nvPr/>
        </p:nvSpPr>
        <p:spPr bwMode="auto">
          <a:xfrm>
            <a:off x="3886200" y="2971800"/>
            <a:ext cx="4191000" cy="466725"/>
          </a:xfrm>
          <a:prstGeom prst="rect">
            <a:avLst/>
          </a:prstGeom>
          <a:noFill/>
          <a:ln w="9525">
            <a:solidFill>
              <a:schemeClr val="tx1"/>
            </a:solidFill>
            <a:miter lim="800000"/>
            <a:headEnd/>
            <a:tailEnd/>
          </a:ln>
        </p:spPr>
        <p:txBody>
          <a:bodyPr>
            <a:spAutoFit/>
          </a:bodyPr>
          <a:lstStyle/>
          <a:p>
            <a:pPr>
              <a:spcBef>
                <a:spcPct val="50000"/>
              </a:spcBef>
            </a:pPr>
            <a:r>
              <a:rPr lang="de-DE"/>
              <a:t>Psychomotorische Therapie</a:t>
            </a:r>
            <a:endParaRPr lang="en-US"/>
          </a:p>
        </p:txBody>
      </p:sp>
      <p:sp>
        <p:nvSpPr>
          <p:cNvPr id="22541" name="Text Box 14"/>
          <p:cNvSpPr txBox="1">
            <a:spLocks noChangeArrowheads="1"/>
          </p:cNvSpPr>
          <p:nvPr/>
        </p:nvSpPr>
        <p:spPr bwMode="auto">
          <a:xfrm>
            <a:off x="1000125" y="4357688"/>
            <a:ext cx="2286000" cy="466725"/>
          </a:xfrm>
          <a:prstGeom prst="rect">
            <a:avLst/>
          </a:prstGeom>
          <a:noFill/>
          <a:ln w="9525">
            <a:solidFill>
              <a:schemeClr val="tx1"/>
            </a:solidFill>
            <a:miter lim="800000"/>
            <a:headEnd/>
            <a:tailEnd/>
          </a:ln>
        </p:spPr>
        <p:txBody>
          <a:bodyPr>
            <a:spAutoFit/>
          </a:bodyPr>
          <a:lstStyle/>
          <a:p>
            <a:pPr>
              <a:spcBef>
                <a:spcPct val="50000"/>
              </a:spcBef>
            </a:pPr>
            <a:r>
              <a:rPr lang="de-DE"/>
              <a:t>Physiotherapie</a:t>
            </a:r>
            <a:endParaRPr lang="en-US"/>
          </a:p>
        </p:txBody>
      </p:sp>
      <p:sp>
        <p:nvSpPr>
          <p:cNvPr id="22542" name="Text Box 15"/>
          <p:cNvSpPr txBox="1">
            <a:spLocks noChangeArrowheads="1"/>
          </p:cNvSpPr>
          <p:nvPr/>
        </p:nvSpPr>
        <p:spPr bwMode="auto">
          <a:xfrm>
            <a:off x="1066800" y="1752600"/>
            <a:ext cx="2057400" cy="466725"/>
          </a:xfrm>
          <a:prstGeom prst="rect">
            <a:avLst/>
          </a:prstGeom>
          <a:noFill/>
          <a:ln w="9525">
            <a:solidFill>
              <a:schemeClr val="tx1"/>
            </a:solidFill>
            <a:miter lim="800000"/>
            <a:headEnd/>
            <a:tailEnd/>
          </a:ln>
        </p:spPr>
        <p:txBody>
          <a:bodyPr>
            <a:spAutoFit/>
          </a:bodyPr>
          <a:lstStyle/>
          <a:p>
            <a:pPr>
              <a:spcBef>
                <a:spcPct val="50000"/>
              </a:spcBef>
            </a:pPr>
            <a:r>
              <a:rPr lang="de-DE"/>
              <a:t>Tai Chi</a:t>
            </a:r>
            <a:endParaRPr lang="en-US"/>
          </a:p>
        </p:txBody>
      </p:sp>
      <p:sp>
        <p:nvSpPr>
          <p:cNvPr id="22543" name="Text Box 16"/>
          <p:cNvSpPr txBox="1">
            <a:spLocks noChangeArrowheads="1"/>
          </p:cNvSpPr>
          <p:nvPr/>
        </p:nvSpPr>
        <p:spPr bwMode="auto">
          <a:xfrm>
            <a:off x="2057400" y="6400800"/>
            <a:ext cx="4267200" cy="274638"/>
          </a:xfrm>
          <a:prstGeom prst="rect">
            <a:avLst/>
          </a:prstGeom>
          <a:noFill/>
          <a:ln w="9525">
            <a:noFill/>
            <a:miter lim="800000"/>
            <a:headEnd/>
            <a:tailEnd/>
          </a:ln>
        </p:spPr>
        <p:txBody>
          <a:bodyPr>
            <a:spAutoFit/>
          </a:bodyPr>
          <a:lstStyle/>
          <a:p>
            <a:pPr>
              <a:spcBef>
                <a:spcPct val="50000"/>
              </a:spcBef>
            </a:pPr>
            <a:r>
              <a:rPr lang="de-DE" sz="1200"/>
              <a:t>modifiziert nach Hölter 1993</a:t>
            </a:r>
            <a:endParaRPr lang="en-US" sz="1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Nyad">
  <a:themeElements>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Nyad">
      <a:majorFont>
        <a:latin typeface="Gill Sans MT"/>
        <a:ea typeface=""/>
        <a:cs typeface=""/>
      </a:majorFont>
      <a:minorFont>
        <a:latin typeface="Gill Sans M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yad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767</Words>
  <Application>Microsoft Office PowerPoint</Application>
  <PresentationFormat>Bildschirmpräsentation (4:3)</PresentationFormat>
  <Paragraphs>187</Paragraphs>
  <Slides>28</Slides>
  <Notes>1</Notes>
  <HiddenSlides>0</HiddenSlides>
  <MMClips>0</MMClips>
  <ScaleCrop>false</ScaleCrop>
  <HeadingPairs>
    <vt:vector size="6" baseType="variant">
      <vt:variant>
        <vt:lpstr>Verwendete Schriftarten</vt:lpstr>
      </vt:variant>
      <vt:variant>
        <vt:i4>6</vt:i4>
      </vt:variant>
      <vt:variant>
        <vt:lpstr>Design</vt:lpstr>
      </vt:variant>
      <vt:variant>
        <vt:i4>7</vt:i4>
      </vt:variant>
      <vt:variant>
        <vt:lpstr>Folientitel</vt:lpstr>
      </vt:variant>
      <vt:variant>
        <vt:i4>28</vt:i4>
      </vt:variant>
    </vt:vector>
  </HeadingPairs>
  <TitlesOfParts>
    <vt:vector size="41" baseType="lpstr">
      <vt:lpstr>Times New Roman</vt:lpstr>
      <vt:lpstr>Arial</vt:lpstr>
      <vt:lpstr>Gill Sans MT</vt:lpstr>
      <vt:lpstr>Wingdings 2</vt:lpstr>
      <vt:lpstr>Verdana</vt:lpstr>
      <vt:lpstr>Wingdings</vt:lpstr>
      <vt:lpstr>Nyad</vt:lpstr>
      <vt:lpstr>Nyad</vt:lpstr>
      <vt:lpstr>Nyad</vt:lpstr>
      <vt:lpstr>Nyad</vt:lpstr>
      <vt:lpstr>Nyad</vt:lpstr>
      <vt:lpstr>Nyad</vt:lpstr>
      <vt:lpstr>Nyad</vt:lpstr>
      <vt:lpstr>Bewegungstherapie aus sportwissenschaftlicher Sicht</vt:lpstr>
      <vt:lpstr>Sportwissenschaft (Querschnittswissenschaft) Auswahl verschiedener Disziplinen</vt:lpstr>
      <vt:lpstr>Hf Sport und Sportwissenschaften Nf Sportmedizin/Erziehungswissenschaften Heidelberg 1983</vt:lpstr>
      <vt:lpstr>Auf Bachelor folgende Masterstudiengänge</vt:lpstr>
      <vt:lpstr>Sportwissenschaft versteht unter Sport mehr als der nordamerikanische  Sportbegriff</vt:lpstr>
      <vt:lpstr>Definition Sport- und Bewegungstherapie (DVGS)</vt:lpstr>
      <vt:lpstr>Ziele der Sport- und Bewegungstherapie</vt:lpstr>
      <vt:lpstr>Sport- und Bewegungstherapie haben Auswirkungen auf:</vt:lpstr>
      <vt:lpstr>Körper – und bewegungsorientierte Verfahren in der Psychotherapie</vt:lpstr>
      <vt:lpstr>   Hauptmedium der Bewegungstherapie ist das bewusste Erleben des Körper (in Ruhe und in Bewegung), bei sich und in Kontakt, einzeln oder in der Gruppe. Ergänzungen sind das therapeutische Gespräch und der gestaltungstherapeutische Ausdruck. </vt:lpstr>
      <vt:lpstr>   Hauptmedium der Psycho-therapie ist das therapeutische Gespräch, einzeln oder in der Gruppe. Ergänzungen sind Rollenspiele, Aufstellungen, Expositionen... </vt:lpstr>
      <vt:lpstr>Psychotherapeuten</vt:lpstr>
      <vt:lpstr>Welche Berufsgruppen finden sich in psychosomatischen Kliniken?</vt:lpstr>
      <vt:lpstr>   Was BWT im einzelnen wirklich ist, ergibt sich wie bei der Psychotherapie auch (vgl. Grawe 1989, 1992) aus einer komplexen Interaktion von Merkmalen der Therapeuten, der Patienten und der Methode. </vt:lpstr>
      <vt:lpstr>Akutkrankenhaus mit 378 Betten</vt:lpstr>
      <vt:lpstr>Klinik Roseneck (Aus-, Fort- und Weiterbildungen)</vt:lpstr>
      <vt:lpstr>Unsere stationsbezogenen Gruppen</vt:lpstr>
      <vt:lpstr>Stationsübergreifende Angebote</vt:lpstr>
      <vt:lpstr>Atemtherapien (8/wchtl.) und  Atemtherapien bei Schlafstörungen (3/wchtl.)</vt:lpstr>
      <vt:lpstr>Folie 20</vt:lpstr>
      <vt:lpstr>WISSENSCHAFTLICHER PROJEKTE (3 Promotionsarbeiten, 11 Diplomarbeiten)</vt:lpstr>
      <vt:lpstr>Else Middendorf (Atemtherapeutin)</vt:lpstr>
      <vt:lpstr>Folie 23</vt:lpstr>
      <vt:lpstr>Folie 24</vt:lpstr>
      <vt:lpstr>Innere Achtsamkeit in der Sport- und Bewegungstherapie</vt:lpstr>
      <vt:lpstr>Unsere Bewegungsfachberufe (Aus-, Fort- und Weiterbildungen)</vt:lpstr>
      <vt:lpstr>Was verstehe ich als Sportwissenschaftlerin unter Bewegungstherapie bei Psychischen Erkrankungen?</vt:lpstr>
      <vt:lpstr>Körperpsychotherapie  als Einzel</vt:lpstr>
    </vt:vector>
  </TitlesOfParts>
  <Company>Alexandridis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und Bewegungstherapie in der Psychosomatik</dc:title>
  <dc:creator>Katharina</dc:creator>
  <cp:lastModifiedBy>RaschmanS</cp:lastModifiedBy>
  <cp:revision>127</cp:revision>
  <dcterms:created xsi:type="dcterms:W3CDTF">2007-12-01T13:24:57Z</dcterms:created>
  <dcterms:modified xsi:type="dcterms:W3CDTF">2019-03-13T16:24:42Z</dcterms:modified>
</cp:coreProperties>
</file>