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72" r:id="rId2"/>
    <p:sldId id="311" r:id="rId3"/>
    <p:sldId id="410" r:id="rId4"/>
    <p:sldId id="409" r:id="rId5"/>
    <p:sldId id="407" r:id="rId6"/>
    <p:sldId id="404" r:id="rId7"/>
    <p:sldId id="401" r:id="rId8"/>
    <p:sldId id="411" r:id="rId9"/>
    <p:sldId id="413" r:id="rId10"/>
    <p:sldId id="412" r:id="rId11"/>
    <p:sldId id="397" r:id="rId12"/>
    <p:sldId id="414" r:id="rId13"/>
    <p:sldId id="422" r:id="rId14"/>
    <p:sldId id="423" r:id="rId15"/>
    <p:sldId id="415" r:id="rId16"/>
    <p:sldId id="417" r:id="rId17"/>
    <p:sldId id="418" r:id="rId18"/>
    <p:sldId id="416" r:id="rId19"/>
    <p:sldId id="420" r:id="rId20"/>
    <p:sldId id="424" r:id="rId21"/>
    <p:sldId id="378" r:id="rId22"/>
    <p:sldId id="405" r:id="rId23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DF1"/>
    <a:srgbClr val="FDCBF8"/>
    <a:srgbClr val="FFB9F3"/>
    <a:srgbClr val="FA6CEC"/>
    <a:srgbClr val="FF6699"/>
    <a:srgbClr val="FF00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94612" autoAdjust="0"/>
  </p:normalViewPr>
  <p:slideViewPr>
    <p:cSldViewPr>
      <p:cViewPr>
        <p:scale>
          <a:sx n="70" d="100"/>
          <a:sy n="70" d="100"/>
        </p:scale>
        <p:origin x="-1373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9.3972862353355599E-2"/>
          <c:y val="1.9317298077991336E-2"/>
          <c:w val="0.90415086857961413"/>
          <c:h val="0.80411741462688668"/>
        </c:manualLayout>
      </c:layout>
      <c:lineChart>
        <c:grouping val="standard"/>
        <c:ser>
          <c:idx val="0"/>
          <c:order val="0"/>
          <c:tx>
            <c:strRef>
              <c:f>Tabelle1!$A$6</c:f>
              <c:strCache>
                <c:ptCount val="1"/>
                <c:pt idx="0">
                  <c:v>Urlaub</c:v>
                </c:pt>
              </c:strCache>
            </c:strRef>
          </c:tx>
          <c:marker>
            <c:symbol val="diamond"/>
            <c:size val="7"/>
          </c:marker>
          <c:cat>
            <c:strRef>
              <c:f>Tabelle1!$B$5:$E$5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Tabelle1!$B$6:$E$6</c:f>
              <c:numCache>
                <c:formatCode>General</c:formatCode>
                <c:ptCount val="4"/>
                <c:pt idx="0">
                  <c:v>16.170000000000005</c:v>
                </c:pt>
                <c:pt idx="1">
                  <c:v>6.45</c:v>
                </c:pt>
                <c:pt idx="2">
                  <c:v>13.03</c:v>
                </c:pt>
                <c:pt idx="3">
                  <c:v>15.450000000000003</c:v>
                </c:pt>
              </c:numCache>
            </c:numRef>
          </c:val>
        </c:ser>
        <c:ser>
          <c:idx val="1"/>
          <c:order val="1"/>
          <c:tx>
            <c:strRef>
              <c:f>Tabelle1!$A$7</c:f>
              <c:strCache>
                <c:ptCount val="1"/>
                <c:pt idx="0">
                  <c:v>Yoga neu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cat>
            <c:strRef>
              <c:f>Tabelle1!$B$5:$E$5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Tabelle1!$B$7:$E$7</c:f>
              <c:numCache>
                <c:formatCode>General</c:formatCode>
                <c:ptCount val="4"/>
                <c:pt idx="0">
                  <c:v>15.97</c:v>
                </c:pt>
                <c:pt idx="1">
                  <c:v>6.1</c:v>
                </c:pt>
                <c:pt idx="2">
                  <c:v>10.5</c:v>
                </c:pt>
                <c:pt idx="3">
                  <c:v>9.48</c:v>
                </c:pt>
              </c:numCache>
            </c:numRef>
          </c:val>
        </c:ser>
        <c:ser>
          <c:idx val="2"/>
          <c:order val="2"/>
          <c:tx>
            <c:strRef>
              <c:f>Tabelle1!$A$8</c:f>
              <c:strCache>
                <c:ptCount val="1"/>
                <c:pt idx="0">
                  <c:v>Expertinnen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Tabelle1!$B$5:$E$5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Tabelle1!$B$8:$E$8</c:f>
              <c:numCache>
                <c:formatCode>General</c:formatCode>
                <c:ptCount val="4"/>
                <c:pt idx="0">
                  <c:v>12.31</c:v>
                </c:pt>
                <c:pt idx="1">
                  <c:v>5.04</c:v>
                </c:pt>
                <c:pt idx="2">
                  <c:v>8.73</c:v>
                </c:pt>
                <c:pt idx="3">
                  <c:v>10.48</c:v>
                </c:pt>
              </c:numCache>
            </c:numRef>
          </c:val>
        </c:ser>
        <c:marker val="1"/>
        <c:axId val="68582016"/>
        <c:axId val="74547968"/>
      </c:lineChart>
      <c:catAx>
        <c:axId val="68582016"/>
        <c:scaling>
          <c:orientation val="minMax"/>
        </c:scaling>
        <c:axPos val="b"/>
        <c:numFmt formatCode="#,##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74547968"/>
        <c:crosses val="autoZero"/>
        <c:auto val="1"/>
        <c:lblAlgn val="ctr"/>
        <c:lblOffset val="100"/>
      </c:catAx>
      <c:valAx>
        <c:axId val="74547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68582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486375627294375"/>
          <c:y val="0.92315476477456371"/>
          <c:w val="0.55027233971639067"/>
          <c:h val="7.3517512729193643E-2"/>
        </c:manualLayout>
      </c:layout>
      <c:txPr>
        <a:bodyPr/>
        <a:lstStyle/>
        <a:p>
          <a:pPr>
            <a:defRPr sz="1400"/>
          </a:pPr>
          <a:endParaRPr lang="de-DE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lineChart>
        <c:grouping val="standard"/>
        <c:ser>
          <c:idx val="0"/>
          <c:order val="0"/>
          <c:tx>
            <c:strRef>
              <c:f>Tabelle2!$B$6</c:f>
              <c:strCache>
                <c:ptCount val="1"/>
                <c:pt idx="0">
                  <c:v>Urlaub</c:v>
                </c:pt>
              </c:strCache>
            </c:strRef>
          </c:tx>
          <c:cat>
            <c:strRef>
              <c:f>Tabelle2!$C$5:$F$5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Tabelle2!$C$6:$F$6</c:f>
              <c:numCache>
                <c:formatCode>General</c:formatCode>
                <c:ptCount val="4"/>
                <c:pt idx="0">
                  <c:v>10.14</c:v>
                </c:pt>
                <c:pt idx="1">
                  <c:v>5.48</c:v>
                </c:pt>
                <c:pt idx="2">
                  <c:v>7.6599999999999984</c:v>
                </c:pt>
                <c:pt idx="3">
                  <c:v>11.46</c:v>
                </c:pt>
              </c:numCache>
            </c:numRef>
          </c:val>
        </c:ser>
        <c:ser>
          <c:idx val="1"/>
          <c:order val="1"/>
          <c:tx>
            <c:strRef>
              <c:f>Tabelle2!$B$7</c:f>
              <c:strCache>
                <c:ptCount val="1"/>
                <c:pt idx="0">
                  <c:v>Yoga neu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cat>
            <c:strRef>
              <c:f>Tabelle2!$C$5:$F$5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Tabelle2!$C$7:$F$7</c:f>
              <c:numCache>
                <c:formatCode>General</c:formatCode>
                <c:ptCount val="4"/>
                <c:pt idx="0">
                  <c:v>14.2</c:v>
                </c:pt>
                <c:pt idx="1">
                  <c:v>6.03</c:v>
                </c:pt>
                <c:pt idx="2">
                  <c:v>7.4300000000000015</c:v>
                </c:pt>
                <c:pt idx="3">
                  <c:v>7.6099999999999985</c:v>
                </c:pt>
              </c:numCache>
            </c:numRef>
          </c:val>
        </c:ser>
        <c:ser>
          <c:idx val="2"/>
          <c:order val="2"/>
          <c:tx>
            <c:strRef>
              <c:f>Tabelle2!$B$8</c:f>
              <c:strCache>
                <c:ptCount val="1"/>
                <c:pt idx="0">
                  <c:v>Expertinnen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8"/>
            <c:spPr>
              <a:solidFill>
                <a:srgbClr val="00B050"/>
              </a:solidFill>
            </c:spPr>
          </c:marker>
          <c:cat>
            <c:strRef>
              <c:f>Tabelle2!$C$5:$F$5</c:f>
              <c:strCache>
                <c:ptCount val="4"/>
                <c:pt idx="0">
                  <c:v>baseline</c:v>
                </c:pt>
                <c:pt idx="1">
                  <c:v>1 Wo später</c:v>
                </c:pt>
                <c:pt idx="2">
                  <c:v>1 Mo später</c:v>
                </c:pt>
                <c:pt idx="3">
                  <c:v>10 Mo später</c:v>
                </c:pt>
              </c:strCache>
            </c:strRef>
          </c:cat>
          <c:val>
            <c:numRef>
              <c:f>Tabelle2!$C$8:$F$8</c:f>
              <c:numCache>
                <c:formatCode>General</c:formatCode>
                <c:ptCount val="4"/>
                <c:pt idx="0">
                  <c:v>11.69</c:v>
                </c:pt>
                <c:pt idx="1">
                  <c:v>4.8499999999999996</c:v>
                </c:pt>
                <c:pt idx="2">
                  <c:v>6.6899999999999995</c:v>
                </c:pt>
                <c:pt idx="3">
                  <c:v>8.360000000000003</c:v>
                </c:pt>
              </c:numCache>
            </c:numRef>
          </c:val>
        </c:ser>
        <c:marker val="1"/>
        <c:axId val="74573312"/>
        <c:axId val="74575232"/>
      </c:lineChart>
      <c:catAx>
        <c:axId val="74573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74575232"/>
        <c:crosses val="autoZero"/>
        <c:auto val="1"/>
        <c:lblAlgn val="ctr"/>
        <c:lblOffset val="100"/>
      </c:catAx>
      <c:valAx>
        <c:axId val="74575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74573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de-DE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F191B1-1A9E-40EC-B1B2-583A5B77B6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F8C6F1-86FA-4022-AA86-BC681B6A4A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FP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805488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11188" y="6237288"/>
            <a:ext cx="66976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956550" y="6237288"/>
            <a:ext cx="9366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79388" y="5876925"/>
          <a:ext cx="1079500" cy="708025"/>
        </p:xfrm>
        <a:graphic>
          <a:graphicData uri="http://schemas.openxmlformats.org/presentationml/2006/ole">
            <p:oleObj spid="_x0000_s41986" name="Photo Editor-Foto" r:id="rId4" imgW="5266667" imgH="3448531" progId="">
              <p:embed/>
            </p:oleObj>
          </a:graphicData>
        </a:graphic>
      </p:graphicFrame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678E8-6CE7-43F1-8A4D-1F32054D1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59DA-AC56-4083-A8F3-02BDF80762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90737" cy="5675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9813" cy="5675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3FF-7EE2-450B-AF66-F41A1D2446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EAD1-FEC6-43F8-B89B-290ED7BCDA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73CD-D87B-4E94-8B33-AE166F2C63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640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1628775"/>
            <a:ext cx="40640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522E-DC85-4846-8683-153097772D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F319-2CB2-48DD-ACBE-5402D1E807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243C-BA0A-4176-94B0-DC62483CB4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243F6-4707-4F9A-9AD8-ECFB26BEDD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C16C-B77F-4FCA-AED8-7C77652C4A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277-4086-4A7A-8FBD-D40CBB79FB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FP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5949950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280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6197DB-378B-418B-B209-E30800F64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68313" y="6381750"/>
            <a:ext cx="7127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8172450" y="6381750"/>
            <a:ext cx="7207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5805264"/>
            <a:ext cx="2483768" cy="50390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de-DE" sz="2000" dirty="0" smtClean="0"/>
              <a:t>Carmen Uhlmann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de-DE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</p:txBody>
      </p:sp>
      <p:sp>
        <p:nvSpPr>
          <p:cNvPr id="4101" name="Rechteck 4"/>
          <p:cNvSpPr>
            <a:spLocks noChangeArrowheads="1"/>
          </p:cNvSpPr>
          <p:nvPr/>
        </p:nvSpPr>
        <p:spPr bwMode="auto">
          <a:xfrm>
            <a:off x="1115616" y="980728"/>
            <a:ext cx="73444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+mj-lt"/>
                <a:ea typeface="+mj-ea"/>
                <a:cs typeface="+mj-cs"/>
              </a:rPr>
              <a:t>10. Fachtagung Bewegungstherapie Bad </a:t>
            </a:r>
            <a:r>
              <a:rPr lang="de-DE" sz="1600" b="1" dirty="0" err="1" smtClean="0">
                <a:latin typeface="+mj-lt"/>
                <a:ea typeface="+mj-ea"/>
                <a:cs typeface="+mj-cs"/>
              </a:rPr>
              <a:t>Schussenried</a:t>
            </a:r>
            <a:r>
              <a:rPr lang="de-DE" sz="1600" b="1" dirty="0" smtClean="0">
                <a:latin typeface="+mj-lt"/>
                <a:ea typeface="+mj-ea"/>
                <a:cs typeface="+mj-cs"/>
              </a:rPr>
              <a:t> 28.3.2017 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Transfer in den Alltag aus Sicht einer niedergelassenen Psychotherapeutin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280920" cy="792088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r>
              <a:rPr lang="de-DE" sz="2000" b="1" dirty="0" err="1" smtClean="0">
                <a:solidFill>
                  <a:srgbClr val="0070C0"/>
                </a:solidFill>
              </a:rPr>
              <a:t>Cochrane</a:t>
            </a:r>
            <a:r>
              <a:rPr lang="de-DE" sz="2000" b="1" dirty="0" smtClean="0">
                <a:solidFill>
                  <a:srgbClr val="0070C0"/>
                </a:solidFill>
              </a:rPr>
              <a:t> Review – Schlussfolgerung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68" y="119675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de-DE" sz="1600" dirty="0" err="1" smtClean="0"/>
              <a:t>E</a:t>
            </a:r>
            <a:r>
              <a:rPr lang="de-DE" sz="1600" dirty="0" err="1" smtClean="0"/>
              <a:t>xercise</a:t>
            </a:r>
            <a:r>
              <a:rPr lang="de-DE" sz="1600" dirty="0" smtClean="0"/>
              <a:t> könnte einen moderaten Effekt auf Depression haben, aber aufgrund des Fehlerrisikos in vielen Studien könnte der Effekt gering sein.</a:t>
            </a:r>
            <a:endParaRPr lang="de-DE" sz="1600" dirty="0" smtClean="0"/>
          </a:p>
          <a:p>
            <a:pPr algn="l">
              <a:lnSpc>
                <a:spcPct val="150000"/>
              </a:lnSpc>
            </a:pPr>
            <a:endParaRPr lang="de-DE" sz="1600" dirty="0" smtClean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  </a:t>
            </a:r>
            <a:r>
              <a:rPr lang="de-DE" sz="1600" dirty="0" smtClean="0"/>
              <a:t>es bleibt unklar, welche Art und Intensität von </a:t>
            </a:r>
            <a:r>
              <a:rPr lang="de-DE" sz="1600" dirty="0" err="1" smtClean="0"/>
              <a:t>Exercise</a:t>
            </a:r>
            <a:r>
              <a:rPr lang="de-DE" sz="1600" dirty="0" smtClean="0"/>
              <a:t> effektiv sein könnte, ebenso wie Dauer und Häufigkeit eines Programms</a:t>
            </a:r>
            <a:endParaRPr lang="de-DE" sz="1600" dirty="0" smtClean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600" dirty="0" smtClean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  nur wenige Daten existieren darüber, ob der Nutzen nach Ende eines Trainings bestand hat.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 sz="1600" dirty="0" smtClean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/>
              <a:t>  </a:t>
            </a:r>
            <a:r>
              <a:rPr lang="de-DE" sz="1600" dirty="0" err="1" smtClean="0"/>
              <a:t>E</a:t>
            </a:r>
            <a:r>
              <a:rPr lang="de-DE" sz="1600" dirty="0" err="1" smtClean="0"/>
              <a:t>xercise</a:t>
            </a:r>
            <a:r>
              <a:rPr lang="de-DE" sz="1600" dirty="0" smtClean="0"/>
              <a:t> könnte gleich effektiv sein als Psychotherapie oder pharmakologische Behandlung, jedoch ist die Anzahl dieser Studien gering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4464496" cy="1080120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br>
              <a:rPr lang="de-DE" sz="2000" b="1" dirty="0" smtClean="0">
                <a:solidFill>
                  <a:srgbClr val="0070C0"/>
                </a:solidFill>
              </a:rPr>
            </a:br>
            <a:r>
              <a:rPr lang="de-DE" sz="2000" b="1" dirty="0" smtClean="0">
                <a:solidFill>
                  <a:srgbClr val="0070C0"/>
                </a:solidFill>
              </a:rPr>
              <a:t>La Costa-Studie, 2016 - Untersuchungsdesign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996952"/>
            <a:ext cx="8496944" cy="331236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/>
              <a:t>1 Woche Erholungsurlaub im La Costa Resort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Spa</a:t>
            </a:r>
            <a:r>
              <a:rPr lang="de-DE" sz="1800" dirty="0" smtClean="0"/>
              <a:t>, S.F.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sz="1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/>
              <a:t>Teilnehmerinnen, randomisiert: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N=33 Frauen, die neu Yoga und Meditation erlernten (12 h Meditation, 9 h Yoga)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N=31 Frauen, die Urlaub gemacht haben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N=30 Frauen, die bereits regelmäßig meditieren (Expertinnen-Gruppe)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sz="1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/>
              <a:t>Fragebögen und Blutanalysen zu 4 Zeitpunkten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Zum Beginn des Aufenthaltes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Zum Ende des Aufenthaltes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1 Monat später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10 Monate später</a:t>
            </a:r>
          </a:p>
        </p:txBody>
      </p:sp>
      <p:pic>
        <p:nvPicPr>
          <p:cNvPr id="58370" name="Picture 2" descr="http://r-ec.bstatic.com/images/hotel/max1024x768/791/7911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926136" cy="26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3816424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br>
              <a:rPr lang="de-DE" sz="2000" b="1" dirty="0" smtClean="0">
                <a:solidFill>
                  <a:srgbClr val="0070C0"/>
                </a:solidFill>
              </a:rPr>
            </a:br>
            <a:r>
              <a:rPr lang="de-DE" sz="2000" b="1" dirty="0" smtClean="0">
                <a:solidFill>
                  <a:srgbClr val="0070C0"/>
                </a:solidFill>
              </a:rPr>
              <a:t>La Costa-Studie - Ergebnisse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424936" cy="295232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/>
              <a:t>Vergleich </a:t>
            </a:r>
            <a:r>
              <a:rPr lang="de-DE" sz="1800" dirty="0" err="1" smtClean="0"/>
              <a:t>prä</a:t>
            </a:r>
            <a:r>
              <a:rPr lang="de-DE" sz="1800" dirty="0" smtClean="0"/>
              <a:t>-post Intervention: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hochsignifikante Änderungen in allen Gruppen mit Änderungen der Genexpression und von alterungsassoziierten Biomarkern in allen Gruppen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hochsignifikante Änderungen in allen Gruppen in Fragebögen zu Wohlbefinden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sym typeface="Wingdings" pitchFamily="2" charset="2"/>
              </a:rPr>
              <a:t> „Urlaubseffekt“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de-DE" sz="1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/>
              <a:t>Veränderung nach 10 Monaten: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Erhalt des Effekts mit niedrigeren Depressionswerten und geringeren Stresswerten nur in den Yoga-Gruppen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Verbesserte Genexpressionsnetzwerke nur in der Expertinnen-Gruppe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FF0000"/>
                </a:solidFill>
                <a:sym typeface="Wingdings" pitchFamily="2" charset="2"/>
              </a:rPr>
              <a:t> „Meditationseffekt“</a:t>
            </a:r>
            <a:endParaRPr lang="de-DE" sz="16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sz="1800" dirty="0" smtClean="0"/>
          </a:p>
        </p:txBody>
      </p:sp>
      <p:pic>
        <p:nvPicPr>
          <p:cNvPr id="58372" name="Picture 4" descr="http://q-ec.bstatic.com/images/hotel/max1024x768/791/79115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781698" cy="251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560840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La Costa-Studie – Verlauf Stresswerte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827584" y="1844824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560840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La Costa-Studie – Verlauf Depressionswerte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899592" y="1484784"/>
          <a:ext cx="7776542" cy="403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0880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Studie Kriseninterventionsstation </a:t>
            </a:r>
            <a:r>
              <a:rPr lang="de-DE" sz="2000" b="1" dirty="0" err="1" smtClean="0">
                <a:solidFill>
                  <a:srgbClr val="0070C0"/>
                </a:solidFill>
              </a:rPr>
              <a:t>ZfP</a:t>
            </a:r>
            <a:r>
              <a:rPr lang="de-DE" sz="2000" b="1" dirty="0" smtClean="0">
                <a:solidFill>
                  <a:srgbClr val="0070C0"/>
                </a:solidFill>
              </a:rPr>
              <a:t> - Methode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5" name="Rectangle 3680"/>
          <p:cNvSpPr>
            <a:spLocks noGrp="1" noChangeArrowheads="1"/>
          </p:cNvSpPr>
          <p:nvPr>
            <p:ph idx="1"/>
          </p:nvPr>
        </p:nvSpPr>
        <p:spPr bwMode="auto">
          <a:xfrm>
            <a:off x="611560" y="1556792"/>
            <a:ext cx="8316416" cy="33855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de-DE" sz="1600" dirty="0" smtClean="0"/>
              <a:t>70 Patientinnen und Patienten mit Aufnahme in die Akutpsychiatrie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de-DE" sz="1600" dirty="0" smtClean="0"/>
              <a:t>Einschlusskriterium: Patientinnen und Patienten nach akuter Krise (Suizidversuch, Suizidalität, selbstverletzendes Verhalten, Fremdaggressivität) mit Persönlichkeitsstörung in Haupt- oder  Nebendiagnose.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de-DE" sz="1600" dirty="0" err="1" smtClean="0"/>
              <a:t>Messzeitpunkt</a:t>
            </a:r>
            <a:r>
              <a:rPr lang="de-DE" sz="1600" dirty="0" smtClean="0"/>
              <a:t>:  erste Woche nach Aufnahme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de-DE" sz="1600" dirty="0" smtClean="0"/>
              <a:t>Messinstrument: FET (Fragebogen zur Erfassung von Therapieerfahrungen) erfasst therapeutische Erfahrungen 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/>
              <a:t>  im Zeitraum der letzten 5 Jahre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/>
              <a:t>  in verschiedenen Institutionen und in Therapiearten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de-DE" sz="1600" dirty="0" smtClean="0"/>
              <a:t>  jeweils die subjektive Einschätzung des Therapieerfolges (Rating 1 –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128792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Studie </a:t>
            </a:r>
            <a:r>
              <a:rPr lang="de-DE" sz="2000" b="1" dirty="0" err="1" smtClean="0">
                <a:solidFill>
                  <a:srgbClr val="0070C0"/>
                </a:solidFill>
              </a:rPr>
              <a:t>ZfP</a:t>
            </a:r>
            <a:r>
              <a:rPr lang="de-DE" sz="2000" b="1" dirty="0" smtClean="0">
                <a:solidFill>
                  <a:srgbClr val="0070C0"/>
                </a:solidFill>
              </a:rPr>
              <a:t> - Fragebogen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08712" cy="35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128792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Studie </a:t>
            </a:r>
            <a:r>
              <a:rPr lang="de-DE" sz="2000" b="1" dirty="0" err="1" smtClean="0">
                <a:solidFill>
                  <a:srgbClr val="0070C0"/>
                </a:solidFill>
              </a:rPr>
              <a:t>ZfP</a:t>
            </a:r>
            <a:r>
              <a:rPr lang="de-DE" sz="2000" b="1" dirty="0" smtClean="0">
                <a:solidFill>
                  <a:srgbClr val="0070C0"/>
                </a:solidFill>
              </a:rPr>
              <a:t> - Ergebnisse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696744" cy="40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128792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Studie </a:t>
            </a:r>
            <a:r>
              <a:rPr lang="de-DE" sz="2000" b="1" dirty="0" err="1" smtClean="0">
                <a:solidFill>
                  <a:srgbClr val="0070C0"/>
                </a:solidFill>
              </a:rPr>
              <a:t>ZfP</a:t>
            </a:r>
            <a:r>
              <a:rPr lang="de-DE" sz="2000" b="1" dirty="0" smtClean="0">
                <a:solidFill>
                  <a:srgbClr val="0070C0"/>
                </a:solidFill>
              </a:rPr>
              <a:t> - Ergebnisse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355120" cy="36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1115616" y="260648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Problem Motivation: Befragung von psychisch Kranken – Metaanalyse, 12 Studien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19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059574" cy="35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1331640" y="404664"/>
            <a:ext cx="5280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Problem Motivation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75060"/>
            <a:ext cx="7157616" cy="47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801841" cy="453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539552" y="332656"/>
            <a:ext cx="748883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Psychotherapeutische Elemente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1600" b="1" dirty="0" err="1" smtClean="0"/>
              <a:t>Exercise</a:t>
            </a:r>
            <a:r>
              <a:rPr lang="de-DE" sz="1600" b="1" dirty="0" smtClean="0"/>
              <a:t> beinhaltet und vermittelt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Aktivierung</a:t>
            </a:r>
            <a:r>
              <a:rPr lang="de-DE" sz="1600" b="1" dirty="0" smtClean="0"/>
              <a:t>, Tagesstrukturierung, soziale Interaktion, Achtsamkeit, körperliche Fitness, </a:t>
            </a:r>
            <a:r>
              <a:rPr lang="de-DE" sz="1600" b="1" dirty="0" smtClean="0"/>
              <a:t>Schmerzbewältigung, Affektstabilisierung, Stressregulierung, Belohnungscharakter, Selbstwert, Bedürfniswahrnehmung und -befriedigung</a:t>
            </a:r>
            <a:endParaRPr lang="de-DE" sz="1600" b="1" dirty="0"/>
          </a:p>
        </p:txBody>
      </p:sp>
      <p:pic>
        <p:nvPicPr>
          <p:cNvPr id="50180" name="Picture 4" descr="Nordic Walking, Spaziergänger, Gehen, Gemeins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674788" cy="309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24536" cy="36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03763"/>
            <a:ext cx="4896544" cy="36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548680"/>
            <a:ext cx="4320480" cy="5318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Gliederung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6480720" cy="1440160"/>
          </a:xfrm>
        </p:spPr>
        <p:txBody>
          <a:bodyPr/>
          <a:lstStyle/>
          <a:p>
            <a:pPr eaLnBrk="1" hangingPunct="1"/>
            <a:r>
              <a:rPr lang="de-DE" sz="1800" dirty="0" smtClean="0"/>
              <a:t>Wissenschaftlicher Stand zu ausgewählten Themen </a:t>
            </a:r>
          </a:p>
          <a:p>
            <a:pPr eaLnBrk="1" hangingPunct="1"/>
            <a:endParaRPr lang="de-DE" sz="1800" dirty="0" smtClean="0"/>
          </a:p>
          <a:p>
            <a:pPr eaLnBrk="1" hangingPunct="1"/>
            <a:r>
              <a:rPr lang="de-DE" sz="1800" dirty="0" smtClean="0"/>
              <a:t>Bewegungstherapie in der psychotherapeutischen Praxis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feld 3"/>
          <p:cNvSpPr txBox="1">
            <a:spLocks noChangeArrowheads="1"/>
          </p:cNvSpPr>
          <p:nvPr/>
        </p:nvSpPr>
        <p:spPr bwMode="auto">
          <a:xfrm>
            <a:off x="539552" y="62068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Meldung bei n-</a:t>
            </a:r>
            <a:r>
              <a:rPr lang="de-DE" sz="2000" b="1" dirty="0" err="1" smtClean="0">
                <a:solidFill>
                  <a:srgbClr val="0070C0"/>
                </a:solidFill>
              </a:rPr>
              <a:t>tv</a:t>
            </a:r>
            <a:r>
              <a:rPr lang="de-DE" sz="2000" b="1" dirty="0" smtClean="0">
                <a:solidFill>
                  <a:srgbClr val="0070C0"/>
                </a:solidFill>
              </a:rPr>
              <a:t> am 20.3.: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480720" cy="26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6840760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r>
              <a:rPr lang="de-DE" sz="2000" b="1" dirty="0" err="1" smtClean="0">
                <a:solidFill>
                  <a:srgbClr val="0070C0"/>
                </a:solidFill>
              </a:rPr>
              <a:t>Cochrane</a:t>
            </a:r>
            <a:r>
              <a:rPr lang="de-DE" sz="2000" b="1" dirty="0" smtClean="0">
                <a:solidFill>
                  <a:srgbClr val="0070C0"/>
                </a:solidFill>
              </a:rPr>
              <a:t> Review, 2013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930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80920" cy="110775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r>
              <a:rPr lang="de-DE" sz="2000" b="1" dirty="0" err="1" smtClean="0">
                <a:solidFill>
                  <a:srgbClr val="0070C0"/>
                </a:solidFill>
              </a:rPr>
              <a:t>Cochrane</a:t>
            </a:r>
            <a:r>
              <a:rPr lang="de-DE" sz="2000" b="1" dirty="0" smtClean="0">
                <a:solidFill>
                  <a:srgbClr val="0070C0"/>
                </a:solidFill>
              </a:rPr>
              <a:t> Review</a:t>
            </a:r>
            <a:br>
              <a:rPr lang="de-DE" sz="2000" b="1" dirty="0" smtClean="0">
                <a:solidFill>
                  <a:srgbClr val="0070C0"/>
                </a:solidFill>
              </a:rPr>
            </a:b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br>
              <a:rPr lang="de-DE" sz="2000" b="1" dirty="0" smtClean="0">
                <a:solidFill>
                  <a:srgbClr val="0070C0"/>
                </a:solidFill>
              </a:rPr>
            </a:br>
            <a:r>
              <a:rPr lang="de-DE" sz="2000" b="1" dirty="0" smtClean="0">
                <a:solidFill>
                  <a:srgbClr val="0070C0"/>
                </a:solidFill>
              </a:rPr>
              <a:t>Definition „</a:t>
            </a:r>
            <a:r>
              <a:rPr lang="de-DE" sz="2000" b="1" dirty="0" err="1" smtClean="0">
                <a:solidFill>
                  <a:srgbClr val="0070C0"/>
                </a:solidFill>
              </a:rPr>
              <a:t>Exercise</a:t>
            </a:r>
            <a:r>
              <a:rPr lang="de-DE" sz="2000" b="1" dirty="0" smtClean="0">
                <a:solidFill>
                  <a:srgbClr val="0070C0"/>
                </a:solidFill>
              </a:rPr>
              <a:t>“ bzw. „ Sportübungen, Bewegungstraining“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267744" y="30689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Exercise is defined as the “planned, structured and repetitive bodily</a:t>
            </a:r>
          </a:p>
          <a:p>
            <a:r>
              <a:rPr lang="en-US" dirty="0" smtClean="0"/>
              <a:t>movement done to improve or maintain one or more components</a:t>
            </a:r>
          </a:p>
          <a:p>
            <a:r>
              <a:rPr lang="en-US" dirty="0" smtClean="0"/>
              <a:t>of physical fitness” (American College of Sports Medicine, 2001).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747713"/>
          </a:xfrm>
        </p:spPr>
        <p:txBody>
          <a:bodyPr/>
          <a:lstStyle/>
          <a:p>
            <a:pPr algn="ctr" eaLnBrk="1" hangingPunct="1"/>
            <a:r>
              <a:rPr lang="de-DE" sz="2000" b="1" dirty="0" smtClean="0">
                <a:solidFill>
                  <a:srgbClr val="0070C0"/>
                </a:solidFill>
              </a:rPr>
              <a:t>Wissenschaftlicher Stand: </a:t>
            </a:r>
            <a:r>
              <a:rPr lang="de-DE" sz="2000" b="1" dirty="0" err="1" smtClean="0">
                <a:solidFill>
                  <a:srgbClr val="0070C0"/>
                </a:solidFill>
              </a:rPr>
              <a:t>Cochrane</a:t>
            </a:r>
            <a:r>
              <a:rPr lang="de-DE" sz="2000" b="1" dirty="0" smtClean="0">
                <a:solidFill>
                  <a:srgbClr val="0070C0"/>
                </a:solidFill>
              </a:rPr>
              <a:t> Review, Ergebnis</a:t>
            </a:r>
            <a:endParaRPr lang="de-DE" sz="2000" dirty="0" smtClean="0">
              <a:solidFill>
                <a:srgbClr val="0070C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1032" y="1052736"/>
            <a:ext cx="81734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de-DE" sz="1600" dirty="0" smtClean="0"/>
              <a:t>39 Studien (2326 </a:t>
            </a:r>
            <a:r>
              <a:rPr lang="de-DE" sz="1600" dirty="0" err="1" smtClean="0"/>
              <a:t>TeilnehmerInnen</a:t>
            </a:r>
            <a:r>
              <a:rPr lang="de-DE" sz="1600" dirty="0" smtClean="0"/>
              <a:t>/TN) erfüllten die </a:t>
            </a:r>
            <a:r>
              <a:rPr lang="de-DE" sz="1600" dirty="0" smtClean="0"/>
              <a:t>E</a:t>
            </a:r>
            <a:r>
              <a:rPr lang="de-DE" sz="1600" dirty="0" smtClean="0"/>
              <a:t>inschlusskriterien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 die </a:t>
            </a:r>
            <a:r>
              <a:rPr lang="de-DE" sz="1600" dirty="0" err="1" smtClean="0"/>
              <a:t>Randomisierung</a:t>
            </a:r>
            <a:r>
              <a:rPr lang="de-DE" sz="1600" dirty="0" smtClean="0"/>
              <a:t> wurde korrekt durchgeführt in 14 </a:t>
            </a:r>
            <a:r>
              <a:rPr lang="de-DE" sz="1600" dirty="0" smtClean="0"/>
              <a:t>Studien, </a:t>
            </a:r>
            <a:r>
              <a:rPr lang="de-DE" sz="1600" dirty="0" smtClean="0"/>
              <a:t>12 davon </a:t>
            </a:r>
            <a:r>
              <a:rPr lang="de-DE" sz="1600" dirty="0" smtClean="0"/>
              <a:t>verwendeten </a:t>
            </a:r>
            <a:r>
              <a:rPr lang="de-DE" sz="1600" dirty="0" err="1" smtClean="0"/>
              <a:t>verblindete</a:t>
            </a:r>
            <a:r>
              <a:rPr lang="de-DE" sz="1600" dirty="0" smtClean="0"/>
              <a:t> Studienauswerter</a:t>
            </a:r>
            <a:endParaRPr lang="de-DE" sz="1600" dirty="0" smtClean="0"/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 35 </a:t>
            </a:r>
            <a:r>
              <a:rPr lang="de-DE" sz="1600" dirty="0" smtClean="0"/>
              <a:t>Studien (</a:t>
            </a:r>
            <a:r>
              <a:rPr lang="de-DE" sz="1600" dirty="0" smtClean="0"/>
              <a:t>1356 TN) verglichen </a:t>
            </a:r>
            <a:r>
              <a:rPr lang="de-DE" sz="1600" dirty="0" err="1" smtClean="0"/>
              <a:t>Exercise</a:t>
            </a:r>
            <a:r>
              <a:rPr lang="de-DE" sz="1600" dirty="0" smtClean="0"/>
              <a:t> mit keiner Behandlung oder einer Kontrollintervention, was auf einen moderaten klinischen Effekt deutete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  wurden nur die 6 Studien </a:t>
            </a:r>
            <a:r>
              <a:rPr lang="de-DE" sz="1600" dirty="0" smtClean="0"/>
              <a:t>(464 TN) </a:t>
            </a:r>
            <a:r>
              <a:rPr lang="de-DE" sz="1600" dirty="0" smtClean="0"/>
              <a:t>eingeschlossen, die empirisch hochwertig waren (doppelblind, randomisiert, </a:t>
            </a:r>
            <a:r>
              <a:rPr lang="de-DE" sz="1600" dirty="0" err="1" smtClean="0"/>
              <a:t>inten-to-treat</a:t>
            </a:r>
            <a:r>
              <a:rPr lang="de-DE" sz="1600" dirty="0" smtClean="0"/>
              <a:t>), ergaben sich keine statistisch signifikanten Unterschiede</a:t>
            </a:r>
            <a:endParaRPr lang="de-DE" sz="1600" dirty="0" smtClean="0"/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</a:t>
            </a:r>
            <a:r>
              <a:rPr lang="de-DE" sz="1600" dirty="0" smtClean="0"/>
              <a:t>  die Daten von 8 Studien </a:t>
            </a:r>
            <a:r>
              <a:rPr lang="de-DE" sz="1600" dirty="0" smtClean="0"/>
              <a:t>(377 </a:t>
            </a:r>
            <a:r>
              <a:rPr lang="de-DE" sz="1600" dirty="0" smtClean="0"/>
              <a:t>TN), die Langzeit-Follow-</a:t>
            </a:r>
            <a:r>
              <a:rPr lang="de-DE" sz="1600" dirty="0" err="1" smtClean="0"/>
              <a:t>up</a:t>
            </a:r>
            <a:r>
              <a:rPr lang="de-DE" sz="1600" dirty="0" smtClean="0"/>
              <a:t>-Daten zu Stimmung lieferten, fanden einen kleinen Effekt pro </a:t>
            </a:r>
            <a:r>
              <a:rPr lang="de-DE" sz="1600" dirty="0" err="1" smtClean="0"/>
              <a:t>exercise</a:t>
            </a:r>
            <a:endParaRPr lang="de-DE" sz="1600" dirty="0" smtClean="0"/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  7 </a:t>
            </a:r>
            <a:r>
              <a:rPr lang="de-DE" sz="1600" dirty="0" smtClean="0"/>
              <a:t>Studien </a:t>
            </a:r>
            <a:r>
              <a:rPr lang="de-DE" sz="1600" dirty="0" smtClean="0"/>
              <a:t>vergleichen </a:t>
            </a:r>
            <a:r>
              <a:rPr lang="de-DE" sz="1600" dirty="0" err="1" smtClean="0"/>
              <a:t>exercise</a:t>
            </a:r>
            <a:r>
              <a:rPr lang="de-DE" sz="1600" dirty="0" smtClean="0"/>
              <a:t> mit Psychotherapie (189 </a:t>
            </a:r>
            <a:r>
              <a:rPr lang="de-DE" sz="1600" dirty="0" smtClean="0"/>
              <a:t>TN</a:t>
            </a:r>
            <a:r>
              <a:rPr lang="de-DE" sz="1600" dirty="0" smtClean="0"/>
              <a:t>) und fanden keine </a:t>
            </a:r>
            <a:r>
              <a:rPr lang="de-DE" sz="1600" dirty="0" smtClean="0"/>
              <a:t>sich keine </a:t>
            </a:r>
            <a:r>
              <a:rPr lang="de-DE" sz="1600" dirty="0" smtClean="0"/>
              <a:t>signifikanten Unterschiede</a:t>
            </a:r>
            <a:endParaRPr lang="de-DE" sz="1600" dirty="0" smtClean="0"/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/>
              <a:t>  4 </a:t>
            </a:r>
            <a:r>
              <a:rPr lang="de-DE" sz="1600" dirty="0" smtClean="0"/>
              <a:t>Studien (300 TN)  vergleichen </a:t>
            </a:r>
            <a:r>
              <a:rPr lang="de-DE" sz="1600" dirty="0" err="1" smtClean="0"/>
              <a:t>e</a:t>
            </a:r>
            <a:r>
              <a:rPr lang="de-DE" sz="1600" dirty="0" err="1" smtClean="0"/>
              <a:t>xercise</a:t>
            </a:r>
            <a:r>
              <a:rPr lang="de-DE" sz="1600" dirty="0" smtClean="0"/>
              <a:t> mit </a:t>
            </a:r>
            <a:r>
              <a:rPr lang="de-DE" sz="1600" dirty="0" smtClean="0"/>
              <a:t>pharmakologischer </a:t>
            </a:r>
            <a:r>
              <a:rPr lang="de-DE" sz="1600" dirty="0" err="1" smtClean="0"/>
              <a:t>Behanldung</a:t>
            </a:r>
            <a:r>
              <a:rPr lang="de-DE" sz="1600" dirty="0" smtClean="0"/>
              <a:t> und fanden keine sich keine signifikanten </a:t>
            </a:r>
            <a:r>
              <a:rPr lang="de-DE" sz="1600" dirty="0" smtClean="0"/>
              <a:t>Unterschiede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fP_Praesentation">
  <a:themeElements>
    <a:clrScheme name="ZfP_Pra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ADCAFF"/>
      </a:accent5>
      <a:accent6>
        <a:srgbClr val="B9B9E7"/>
      </a:accent6>
      <a:hlink>
        <a:srgbClr val="000099"/>
      </a:hlink>
      <a:folHlink>
        <a:srgbClr val="006600"/>
      </a:folHlink>
    </a:clrScheme>
    <a:fontScheme name="ZfP_Pra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ZfP_Pra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fP_Pra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fP_Pra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fP_Pra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fP_Pra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fP_Pra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fP_Pra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B9B9E7"/>
        </a:accent6>
        <a:hlink>
          <a:srgbClr val="000099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VT_Vorlesung_2010_07_17FINAL</Template>
  <TotalTime>0</TotalTime>
  <Words>617</Words>
  <Application>Microsoft Office PowerPoint</Application>
  <PresentationFormat>Bildschirmpräsentation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ZfP_Praesentation</vt:lpstr>
      <vt:lpstr>Photo Editor-Foto</vt:lpstr>
      <vt:lpstr>Folie 1</vt:lpstr>
      <vt:lpstr>Folie 2</vt:lpstr>
      <vt:lpstr>Folie 3</vt:lpstr>
      <vt:lpstr>Folie 4</vt:lpstr>
      <vt:lpstr>Gliederung</vt:lpstr>
      <vt:lpstr>Folie 6</vt:lpstr>
      <vt:lpstr>Wissenschaftlicher Stand: Cochrane Review, 2013</vt:lpstr>
      <vt:lpstr>Wissenschaftlicher Stand: Cochrane Review   Definition „Exercise“ bzw. „ Sportübungen, Bewegungstraining“</vt:lpstr>
      <vt:lpstr>Wissenschaftlicher Stand: Cochrane Review, Ergebnis</vt:lpstr>
      <vt:lpstr>Wissenschaftlicher Stand: Cochrane Review – Schlussfolgerung</vt:lpstr>
      <vt:lpstr>Wissenschaftlicher Stand:  La Costa-Studie, 2016 - Untersuchungsdesign</vt:lpstr>
      <vt:lpstr>Wissenschaftlicher Stand:  La Costa-Studie - Ergebnisse</vt:lpstr>
      <vt:lpstr>La Costa-Studie – Verlauf Stresswerte</vt:lpstr>
      <vt:lpstr>La Costa-Studie – Verlauf Depressionswerte</vt:lpstr>
      <vt:lpstr>Wissenschaftlicher Stand: Studie Kriseninterventionsstation ZfP - Methode</vt:lpstr>
      <vt:lpstr>Wissenschaftlicher Stand: Studie ZfP - Fragebogen</vt:lpstr>
      <vt:lpstr>Wissenschaftlicher Stand: Studie ZfP - Ergebnisse</vt:lpstr>
      <vt:lpstr>Wissenschaftlicher Stand: Studie ZfP - Ergebnisse</vt:lpstr>
      <vt:lpstr>Folie 19</vt:lpstr>
      <vt:lpstr>Folie 20</vt:lpstr>
      <vt:lpstr>Folie 21</vt:lpstr>
      <vt:lpstr>Folie 22</vt:lpstr>
    </vt:vector>
  </TitlesOfParts>
  <Company>ZFP WEISSENAU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Biofeedback-Methoden zur Behandlung pharmakoresistenter Epilepsien</dc:title>
  <dc:creator>Uhlmann</dc:creator>
  <cp:lastModifiedBy>Uhlmann</cp:lastModifiedBy>
  <cp:revision>1260</cp:revision>
  <dcterms:created xsi:type="dcterms:W3CDTF">2002-04-27T10:09:12Z</dcterms:created>
  <dcterms:modified xsi:type="dcterms:W3CDTF">2017-03-27T14:26:46Z</dcterms:modified>
</cp:coreProperties>
</file>