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7" r:id="rId2"/>
    <p:sldId id="597" r:id="rId3"/>
    <p:sldId id="470" r:id="rId4"/>
    <p:sldId id="582" r:id="rId5"/>
    <p:sldId id="586" r:id="rId6"/>
    <p:sldId id="587" r:id="rId7"/>
    <p:sldId id="588" r:id="rId8"/>
    <p:sldId id="502" r:id="rId9"/>
    <p:sldId id="620" r:id="rId10"/>
    <p:sldId id="544" r:id="rId11"/>
    <p:sldId id="595" r:id="rId12"/>
    <p:sldId id="622" r:id="rId13"/>
    <p:sldId id="557" r:id="rId14"/>
    <p:sldId id="558" r:id="rId15"/>
    <p:sldId id="562" r:id="rId16"/>
    <p:sldId id="567" r:id="rId17"/>
    <p:sldId id="572" r:id="rId18"/>
    <p:sldId id="578" r:id="rId19"/>
    <p:sldId id="569" r:id="rId20"/>
    <p:sldId id="570" r:id="rId21"/>
    <p:sldId id="571" r:id="rId22"/>
    <p:sldId id="577" r:id="rId23"/>
    <p:sldId id="574" r:id="rId24"/>
    <p:sldId id="576" r:id="rId25"/>
    <p:sldId id="575" r:id="rId26"/>
    <p:sldId id="528" r:id="rId27"/>
    <p:sldId id="527" r:id="rId28"/>
    <p:sldId id="564" r:id="rId29"/>
    <p:sldId id="537" r:id="rId30"/>
    <p:sldId id="611" r:id="rId31"/>
    <p:sldId id="621" r:id="rId32"/>
    <p:sldId id="566" r:id="rId33"/>
    <p:sldId id="260" r:id="rId3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5F77"/>
    <a:srgbClr val="FF7C80"/>
    <a:srgbClr val="009900"/>
    <a:srgbClr val="99FF33"/>
    <a:srgbClr val="99FF99"/>
    <a:srgbClr val="3399FF"/>
    <a:srgbClr val="0000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8262" autoAdjust="0"/>
  </p:normalViewPr>
  <p:slideViewPr>
    <p:cSldViewPr snapToGrid="0" snapToObjects="1">
      <p:cViewPr varScale="1">
        <p:scale>
          <a:sx n="45" d="100"/>
          <a:sy n="45" d="100"/>
        </p:scale>
        <p:origin x="-110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568" y="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9.4621056910412893E-2"/>
          <c:y val="0.22331640292991936"/>
          <c:w val="0.88859804942832055"/>
          <c:h val="0.44792223070868648"/>
        </c:manualLayout>
      </c:layout>
      <c:barChart>
        <c:barDir val="col"/>
        <c:grouping val="clustered"/>
        <c:ser>
          <c:idx val="0"/>
          <c:order val="0"/>
          <c:tx>
            <c:strRef>
              <c:f>Tabelle5!$B$1</c:f>
              <c:strCache>
                <c:ptCount val="1"/>
                <c:pt idx="0">
                  <c:v>Reha Herz-Kreislauf (n = 194)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Tabelle5!$A$2:$A$9</c:f>
              <c:strCache>
                <c:ptCount val="8"/>
                <c:pt idx="0">
                  <c:v>Fitness/Gesundheit</c:v>
                </c:pt>
                <c:pt idx="1">
                  <c:v>Figur/Aussehen</c:v>
                </c:pt>
                <c:pt idx="2">
                  <c:v>Ablenkung/Stressabbau</c:v>
                </c:pt>
                <c:pt idx="3">
                  <c:v>Aktivierung/Freude</c:v>
                </c:pt>
                <c:pt idx="4">
                  <c:v>Ästhetik</c:v>
                </c:pt>
                <c:pt idx="5">
                  <c:v>Sozialer Kontakt</c:v>
                </c:pt>
                <c:pt idx="6">
                  <c:v>Wettkampf/Leistung</c:v>
                </c:pt>
                <c:pt idx="7">
                  <c:v>Natur</c:v>
                </c:pt>
              </c:strCache>
            </c:strRef>
          </c:cat>
          <c:val>
            <c:numRef>
              <c:f>Tabelle5!$B$2:$B$9</c:f>
              <c:numCache>
                <c:formatCode>General</c:formatCode>
                <c:ptCount val="8"/>
                <c:pt idx="0">
                  <c:v>4.46</c:v>
                </c:pt>
                <c:pt idx="1">
                  <c:v>3.59</c:v>
                </c:pt>
                <c:pt idx="2">
                  <c:v>3.11</c:v>
                </c:pt>
                <c:pt idx="3">
                  <c:v>3.74</c:v>
                </c:pt>
                <c:pt idx="4">
                  <c:v>2.5299999999999998</c:v>
                </c:pt>
                <c:pt idx="5">
                  <c:v>2.61</c:v>
                </c:pt>
                <c:pt idx="6">
                  <c:v>1.81</c:v>
                </c:pt>
                <c:pt idx="7">
                  <c:v>3.72</c:v>
                </c:pt>
              </c:numCache>
            </c:numRef>
          </c:val>
        </c:ser>
        <c:ser>
          <c:idx val="1"/>
          <c:order val="1"/>
          <c:tx>
            <c:strRef>
              <c:f>Tabelle5!$C$1</c:f>
              <c:strCache>
                <c:ptCount val="1"/>
                <c:pt idx="0">
                  <c:v>Reha Bewegungsapparat (WS/Rücken; n = 340)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Tabelle5!$A$2:$A$9</c:f>
              <c:strCache>
                <c:ptCount val="8"/>
                <c:pt idx="0">
                  <c:v>Fitness/Gesundheit</c:v>
                </c:pt>
                <c:pt idx="1">
                  <c:v>Figur/Aussehen</c:v>
                </c:pt>
                <c:pt idx="2">
                  <c:v>Ablenkung/Stressabbau</c:v>
                </c:pt>
                <c:pt idx="3">
                  <c:v>Aktivierung/Freude</c:v>
                </c:pt>
                <c:pt idx="4">
                  <c:v>Ästhetik</c:v>
                </c:pt>
                <c:pt idx="5">
                  <c:v>Sozialer Kontakt</c:v>
                </c:pt>
                <c:pt idx="6">
                  <c:v>Wettkampf/Leistung</c:v>
                </c:pt>
                <c:pt idx="7">
                  <c:v>Natur</c:v>
                </c:pt>
              </c:strCache>
            </c:strRef>
          </c:cat>
          <c:val>
            <c:numRef>
              <c:f>Tabelle5!$C$2:$C$9</c:f>
              <c:numCache>
                <c:formatCode>General</c:formatCode>
                <c:ptCount val="8"/>
                <c:pt idx="0">
                  <c:v>4.3499999999999996</c:v>
                </c:pt>
                <c:pt idx="1">
                  <c:v>3.51</c:v>
                </c:pt>
                <c:pt idx="2">
                  <c:v>3.13</c:v>
                </c:pt>
                <c:pt idx="3">
                  <c:v>3.65</c:v>
                </c:pt>
                <c:pt idx="4">
                  <c:v>2.64</c:v>
                </c:pt>
                <c:pt idx="5">
                  <c:v>2.3699999999999997</c:v>
                </c:pt>
                <c:pt idx="6">
                  <c:v>1.62</c:v>
                </c:pt>
                <c:pt idx="7">
                  <c:v>3.65</c:v>
                </c:pt>
              </c:numCache>
            </c:numRef>
          </c:val>
        </c:ser>
        <c:ser>
          <c:idx val="2"/>
          <c:order val="2"/>
          <c:tx>
            <c:strRef>
              <c:f>Tabelle5!$D$1</c:f>
              <c:strCache>
                <c:ptCount val="1"/>
                <c:pt idx="0">
                  <c:v>Reha Bewegungsapparat (Arthrose/Gelenkersatz; n = 107)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strRef>
              <c:f>Tabelle5!$A$2:$A$9</c:f>
              <c:strCache>
                <c:ptCount val="8"/>
                <c:pt idx="0">
                  <c:v>Fitness/Gesundheit</c:v>
                </c:pt>
                <c:pt idx="1">
                  <c:v>Figur/Aussehen</c:v>
                </c:pt>
                <c:pt idx="2">
                  <c:v>Ablenkung/Stressabbau</c:v>
                </c:pt>
                <c:pt idx="3">
                  <c:v>Aktivierung/Freude</c:v>
                </c:pt>
                <c:pt idx="4">
                  <c:v>Ästhetik</c:v>
                </c:pt>
                <c:pt idx="5">
                  <c:v>Sozialer Kontakt</c:v>
                </c:pt>
                <c:pt idx="6">
                  <c:v>Wettkampf/Leistung</c:v>
                </c:pt>
                <c:pt idx="7">
                  <c:v>Natur</c:v>
                </c:pt>
              </c:strCache>
            </c:strRef>
          </c:cat>
          <c:val>
            <c:numRef>
              <c:f>Tabelle5!$D$2:$D$9</c:f>
              <c:numCache>
                <c:formatCode>General</c:formatCode>
                <c:ptCount val="8"/>
                <c:pt idx="0">
                  <c:v>4.3099999999999996</c:v>
                </c:pt>
                <c:pt idx="1">
                  <c:v>3.55</c:v>
                </c:pt>
                <c:pt idx="2">
                  <c:v>2.9699999999999998</c:v>
                </c:pt>
                <c:pt idx="3">
                  <c:v>3.67</c:v>
                </c:pt>
                <c:pt idx="4">
                  <c:v>2.65</c:v>
                </c:pt>
                <c:pt idx="5">
                  <c:v>2.56</c:v>
                </c:pt>
                <c:pt idx="6">
                  <c:v>1.61</c:v>
                </c:pt>
                <c:pt idx="7">
                  <c:v>3.68</c:v>
                </c:pt>
              </c:numCache>
            </c:numRef>
          </c:val>
        </c:ser>
        <c:ser>
          <c:idx val="3"/>
          <c:order val="3"/>
          <c:tx>
            <c:strRef>
              <c:f>Tabelle5!$E$1</c:f>
              <c:strCache>
                <c:ptCount val="1"/>
                <c:pt idx="0">
                  <c:v>Uni-Sport (n = 228)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Tabelle5!$A$2:$A$9</c:f>
              <c:strCache>
                <c:ptCount val="8"/>
                <c:pt idx="0">
                  <c:v>Fitness/Gesundheit</c:v>
                </c:pt>
                <c:pt idx="1">
                  <c:v>Figur/Aussehen</c:v>
                </c:pt>
                <c:pt idx="2">
                  <c:v>Ablenkung/Stressabbau</c:v>
                </c:pt>
                <c:pt idx="3">
                  <c:v>Aktivierung/Freude</c:v>
                </c:pt>
                <c:pt idx="4">
                  <c:v>Ästhetik</c:v>
                </c:pt>
                <c:pt idx="5">
                  <c:v>Sozialer Kontakt</c:v>
                </c:pt>
                <c:pt idx="6">
                  <c:v>Wettkampf/Leistung</c:v>
                </c:pt>
                <c:pt idx="7">
                  <c:v>Natur</c:v>
                </c:pt>
              </c:strCache>
            </c:strRef>
          </c:cat>
          <c:val>
            <c:numRef>
              <c:f>Tabelle5!$E$2:$E$9</c:f>
              <c:numCache>
                <c:formatCode>General</c:formatCode>
                <c:ptCount val="8"/>
                <c:pt idx="0">
                  <c:v>4.3</c:v>
                </c:pt>
                <c:pt idx="1">
                  <c:v>3.1</c:v>
                </c:pt>
                <c:pt idx="2">
                  <c:v>2.8</c:v>
                </c:pt>
                <c:pt idx="3">
                  <c:v>3.8</c:v>
                </c:pt>
                <c:pt idx="4">
                  <c:v>2.7</c:v>
                </c:pt>
                <c:pt idx="5">
                  <c:v>2.2000000000000002</c:v>
                </c:pt>
                <c:pt idx="6">
                  <c:v>1.8</c:v>
                </c:pt>
              </c:numCache>
            </c:numRef>
          </c:val>
        </c:ser>
        <c:dLbls/>
        <c:gapWidth val="219"/>
        <c:overlap val="-27"/>
        <c:axId val="151335680"/>
        <c:axId val="151337216"/>
      </c:barChart>
      <c:catAx>
        <c:axId val="15133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337216"/>
        <c:crosses val="autoZero"/>
        <c:auto val="1"/>
        <c:lblAlgn val="ctr"/>
        <c:lblOffset val="100"/>
      </c:catAx>
      <c:valAx>
        <c:axId val="151337216"/>
        <c:scaling>
          <c:orientation val="minMax"/>
          <c:min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3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4292442505273853E-2"/>
          <c:w val="0.99966498273141513"/>
          <c:h val="0.186989899258830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4DF5F-9A24-4986-A192-26C40241B6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AD1F5C7-5408-4EC8-9359-1C6AC5BB0F3D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5F765070-C3E5-42F4-84DB-0DB493FE88DE}" type="parTrans" cxnId="{DFC9B7E7-B2C5-4BA0-B819-F61BC8FEB793}">
      <dgm:prSet/>
      <dgm:spPr/>
      <dgm:t>
        <a:bodyPr/>
        <a:lstStyle/>
        <a:p>
          <a:endParaRPr lang="de-DE"/>
        </a:p>
      </dgm:t>
    </dgm:pt>
    <dgm:pt modelId="{482D2412-6157-45C3-A9F1-F3127E5ECB23}" type="sibTrans" cxnId="{DFC9B7E7-B2C5-4BA0-B819-F61BC8FEB793}">
      <dgm:prSet/>
      <dgm:spPr/>
      <dgm:t>
        <a:bodyPr/>
        <a:lstStyle/>
        <a:p>
          <a:endParaRPr lang="de-DE"/>
        </a:p>
      </dgm:t>
    </dgm:pt>
    <dgm:pt modelId="{921A2768-26E9-4E14-972E-4F803E362B6F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87214743-753B-4F66-BEBA-0AE158B037D9}" type="parTrans" cxnId="{6A0EFE0B-2A23-49EF-ACF7-16A654924327}">
      <dgm:prSet/>
      <dgm:spPr/>
      <dgm:t>
        <a:bodyPr/>
        <a:lstStyle/>
        <a:p>
          <a:endParaRPr lang="de-DE"/>
        </a:p>
      </dgm:t>
    </dgm:pt>
    <dgm:pt modelId="{0FC5783E-3F60-493A-9EB8-D0E14D5EBF8D}" type="sibTrans" cxnId="{6A0EFE0B-2A23-49EF-ACF7-16A654924327}">
      <dgm:prSet/>
      <dgm:spPr/>
      <dgm:t>
        <a:bodyPr/>
        <a:lstStyle/>
        <a:p>
          <a:endParaRPr lang="de-DE"/>
        </a:p>
      </dgm:t>
    </dgm:pt>
    <dgm:pt modelId="{6DEB8564-8B6D-4D17-BE5F-0F032B40BFA9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7ADE4562-E5A4-458F-816B-CD02317BCAB4}" type="parTrans" cxnId="{EAEFE5F9-4128-4F6E-8A64-B6AF399E5A41}">
      <dgm:prSet/>
      <dgm:spPr/>
      <dgm:t>
        <a:bodyPr/>
        <a:lstStyle/>
        <a:p>
          <a:endParaRPr lang="de-DE"/>
        </a:p>
      </dgm:t>
    </dgm:pt>
    <dgm:pt modelId="{64D765C0-14A5-4DDA-8962-C3EF0A7F59C3}" type="sibTrans" cxnId="{EAEFE5F9-4128-4F6E-8A64-B6AF399E5A41}">
      <dgm:prSet/>
      <dgm:spPr/>
      <dgm:t>
        <a:bodyPr/>
        <a:lstStyle/>
        <a:p>
          <a:endParaRPr lang="de-DE"/>
        </a:p>
      </dgm:t>
    </dgm:pt>
    <dgm:pt modelId="{8BE1514F-D1CA-4C4E-8AC9-664358970EE0}" type="pres">
      <dgm:prSet presAssocID="{8B34DF5F-9A24-4986-A192-26C40241B67D}" presName="Name0" presStyleCnt="0">
        <dgm:presLayoutVars>
          <dgm:dir/>
          <dgm:animLvl val="lvl"/>
          <dgm:resizeHandles val="exact"/>
        </dgm:presLayoutVars>
      </dgm:prSet>
      <dgm:spPr/>
    </dgm:pt>
    <dgm:pt modelId="{2551318A-610C-49D9-8784-A07A621AF9DD}" type="pres">
      <dgm:prSet presAssocID="{6AD1F5C7-5408-4EC8-9359-1C6AC5BB0F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EC6040-1186-47C7-A6F3-F11E39AE037D}" type="pres">
      <dgm:prSet presAssocID="{482D2412-6157-45C3-A9F1-F3127E5ECB23}" presName="parTxOnlySpace" presStyleCnt="0"/>
      <dgm:spPr/>
    </dgm:pt>
    <dgm:pt modelId="{654ACED2-33E6-4EF2-BFF7-6CADD186B84E}" type="pres">
      <dgm:prSet presAssocID="{921A2768-26E9-4E14-972E-4F803E362B6F}" presName="parTxOnly" presStyleLbl="node1" presStyleIdx="1" presStyleCnt="3" custLinFactNeighborX="17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E9FCAE-F6FF-4C0C-ACA9-B6214EE3BBA4}" type="pres">
      <dgm:prSet presAssocID="{0FC5783E-3F60-493A-9EB8-D0E14D5EBF8D}" presName="parTxOnlySpace" presStyleCnt="0"/>
      <dgm:spPr/>
    </dgm:pt>
    <dgm:pt modelId="{DD1338FE-59FF-401D-97D0-9278E7F61776}" type="pres">
      <dgm:prSet presAssocID="{6DEB8564-8B6D-4D17-BE5F-0F032B40BFA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FB54F5-A5CF-4EF1-8388-AEC2069D03DB}" type="presOf" srcId="{6DEB8564-8B6D-4D17-BE5F-0F032B40BFA9}" destId="{DD1338FE-59FF-401D-97D0-9278E7F61776}" srcOrd="0" destOrd="0" presId="urn:microsoft.com/office/officeart/2005/8/layout/chevron1"/>
    <dgm:cxn modelId="{F60BEFFB-9BEE-403B-A068-49DE6C397E12}" type="presOf" srcId="{6AD1F5C7-5408-4EC8-9359-1C6AC5BB0F3D}" destId="{2551318A-610C-49D9-8784-A07A621AF9DD}" srcOrd="0" destOrd="0" presId="urn:microsoft.com/office/officeart/2005/8/layout/chevron1"/>
    <dgm:cxn modelId="{DC007EB0-9C31-4F20-8A2E-4DF9D78B365F}" type="presOf" srcId="{8B34DF5F-9A24-4986-A192-26C40241B67D}" destId="{8BE1514F-D1CA-4C4E-8AC9-664358970EE0}" srcOrd="0" destOrd="0" presId="urn:microsoft.com/office/officeart/2005/8/layout/chevron1"/>
    <dgm:cxn modelId="{DFC9B7E7-B2C5-4BA0-B819-F61BC8FEB793}" srcId="{8B34DF5F-9A24-4986-A192-26C40241B67D}" destId="{6AD1F5C7-5408-4EC8-9359-1C6AC5BB0F3D}" srcOrd="0" destOrd="0" parTransId="{5F765070-C3E5-42F4-84DB-0DB493FE88DE}" sibTransId="{482D2412-6157-45C3-A9F1-F3127E5ECB23}"/>
    <dgm:cxn modelId="{6A0EFE0B-2A23-49EF-ACF7-16A654924327}" srcId="{8B34DF5F-9A24-4986-A192-26C40241B67D}" destId="{921A2768-26E9-4E14-972E-4F803E362B6F}" srcOrd="1" destOrd="0" parTransId="{87214743-753B-4F66-BEBA-0AE158B037D9}" sibTransId="{0FC5783E-3F60-493A-9EB8-D0E14D5EBF8D}"/>
    <dgm:cxn modelId="{52B4012B-D231-4070-B2C9-C3EC97EF4337}" type="presOf" srcId="{921A2768-26E9-4E14-972E-4F803E362B6F}" destId="{654ACED2-33E6-4EF2-BFF7-6CADD186B84E}" srcOrd="0" destOrd="0" presId="urn:microsoft.com/office/officeart/2005/8/layout/chevron1"/>
    <dgm:cxn modelId="{EAEFE5F9-4128-4F6E-8A64-B6AF399E5A41}" srcId="{8B34DF5F-9A24-4986-A192-26C40241B67D}" destId="{6DEB8564-8B6D-4D17-BE5F-0F032B40BFA9}" srcOrd="2" destOrd="0" parTransId="{7ADE4562-E5A4-458F-816B-CD02317BCAB4}" sibTransId="{64D765C0-14A5-4DDA-8962-C3EF0A7F59C3}"/>
    <dgm:cxn modelId="{7192039B-A0A9-47ED-96CB-815B4F52DA03}" type="presParOf" srcId="{8BE1514F-D1CA-4C4E-8AC9-664358970EE0}" destId="{2551318A-610C-49D9-8784-A07A621AF9DD}" srcOrd="0" destOrd="0" presId="urn:microsoft.com/office/officeart/2005/8/layout/chevron1"/>
    <dgm:cxn modelId="{F05F46D9-5533-4580-B186-74707DF39D13}" type="presParOf" srcId="{8BE1514F-D1CA-4C4E-8AC9-664358970EE0}" destId="{63EC6040-1186-47C7-A6F3-F11E39AE037D}" srcOrd="1" destOrd="0" presId="urn:microsoft.com/office/officeart/2005/8/layout/chevron1"/>
    <dgm:cxn modelId="{91277520-DD1E-4A90-95C7-E40F8DDD3BDC}" type="presParOf" srcId="{8BE1514F-D1CA-4C4E-8AC9-664358970EE0}" destId="{654ACED2-33E6-4EF2-BFF7-6CADD186B84E}" srcOrd="2" destOrd="0" presId="urn:microsoft.com/office/officeart/2005/8/layout/chevron1"/>
    <dgm:cxn modelId="{11DA0459-C3B0-479A-9023-0579C1EFF7F6}" type="presParOf" srcId="{8BE1514F-D1CA-4C4E-8AC9-664358970EE0}" destId="{21E9FCAE-F6FF-4C0C-ACA9-B6214EE3BBA4}" srcOrd="3" destOrd="0" presId="urn:microsoft.com/office/officeart/2005/8/layout/chevron1"/>
    <dgm:cxn modelId="{9080D7FE-64D4-4B1D-8F8A-5BE6DB9E7D77}" type="presParOf" srcId="{8BE1514F-D1CA-4C4E-8AC9-664358970EE0}" destId="{DD1338FE-59FF-401D-97D0-9278E7F617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1318A-610C-49D9-8784-A07A621AF9DD}">
      <dsp:nvSpPr>
        <dsp:cNvPr id="0" name=""/>
        <dsp:cNvSpPr/>
      </dsp:nvSpPr>
      <dsp:spPr>
        <a:xfrm>
          <a:off x="2490" y="0"/>
          <a:ext cx="3034336" cy="2857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de-DE" sz="1800" kern="1200" dirty="0"/>
        </a:p>
      </dsp:txBody>
      <dsp:txXfrm>
        <a:off x="2490" y="0"/>
        <a:ext cx="3034336" cy="285752"/>
      </dsp:txXfrm>
    </dsp:sp>
    <dsp:sp modelId="{654ACED2-33E6-4EF2-BFF7-6CADD186B84E}">
      <dsp:nvSpPr>
        <dsp:cNvPr id="0" name=""/>
        <dsp:cNvSpPr/>
      </dsp:nvSpPr>
      <dsp:spPr>
        <a:xfrm>
          <a:off x="2786081" y="0"/>
          <a:ext cx="3034336" cy="2857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de-DE" sz="1800" kern="1200" dirty="0"/>
        </a:p>
      </dsp:txBody>
      <dsp:txXfrm>
        <a:off x="2786081" y="0"/>
        <a:ext cx="3034336" cy="285752"/>
      </dsp:txXfrm>
    </dsp:sp>
    <dsp:sp modelId="{DD1338FE-59FF-401D-97D0-9278E7F61776}">
      <dsp:nvSpPr>
        <dsp:cNvPr id="0" name=""/>
        <dsp:cNvSpPr/>
      </dsp:nvSpPr>
      <dsp:spPr>
        <a:xfrm>
          <a:off x="5464295" y="0"/>
          <a:ext cx="3034336" cy="2857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</a:t>
          </a:r>
          <a:endParaRPr lang="de-DE" sz="1800" kern="1200" dirty="0"/>
        </a:p>
      </dsp:txBody>
      <dsp:txXfrm>
        <a:off x="5464295" y="0"/>
        <a:ext cx="3034336" cy="28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7DA7D-0F87-42B3-A937-35DD829C702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706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47F5F3-A99F-412B-8A06-EAE69C9A6F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4693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049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964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95854-9B5E-4AB6-8BC8-CACAF52B6CF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686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9437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209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9DB6-A6F9-4E98-A533-B8DAA150E05D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42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336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806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2839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48028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365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</p:spPr>
        <p:txBody>
          <a:bodyPr/>
          <a:lstStyle/>
          <a:p>
            <a:r>
              <a:rPr lang="de-DE" altLang="de-DE" smtClean="0"/>
              <a:t>zeitlicher Anteil variiert indikationsabhängig</a:t>
            </a:r>
          </a:p>
          <a:p>
            <a:r>
              <a:rPr lang="de-DE" altLang="de-DE" smtClean="0"/>
              <a:t>Generell Anstieg gegenüber 2007</a:t>
            </a:r>
          </a:p>
          <a:p>
            <a:r>
              <a:rPr lang="de-DE" altLang="de-DE" smtClean="0"/>
              <a:t>Über alle Indikationen jtzt 69,1% (vorher 59,8%)</a:t>
            </a:r>
          </a:p>
        </p:txBody>
      </p:sp>
    </p:spTree>
    <p:extLst>
      <p:ext uri="{BB962C8B-B14F-4D97-AF65-F5344CB8AC3E}">
        <p14:creationId xmlns:p14="http://schemas.microsoft.com/office/powerpoint/2010/main" xmlns="" val="2678696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SKT: Range 1.5 –</a:t>
            </a:r>
            <a:r>
              <a:rPr lang="de-DE" baseline="0" dirty="0" smtClean="0"/>
              <a:t> 4 / M = 2.96 SD = 0.63</a:t>
            </a:r>
          </a:p>
          <a:p>
            <a:r>
              <a:rPr lang="de-DE" baseline="0" smtClean="0"/>
              <a:t>BR: Range 1-4 / M = 2.89 / 0.78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32713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Pilotstudie (Bachelorarbeit, Gottfried,</a:t>
            </a:r>
            <a:r>
              <a:rPr lang="de-DE" baseline="0" dirty="0" smtClean="0"/>
              <a:t> 2015): 24 Männer und 11 Frauen, Abhängigkeitserkrankungen (Alkohol, Drogen); M = 38 Jahre [26-57]</a:t>
            </a:r>
            <a:br>
              <a:rPr lang="de-DE" baseline="0" dirty="0" smtClean="0"/>
            </a:br>
            <a:r>
              <a:rPr lang="de-DE" baseline="0" dirty="0" smtClean="0"/>
              <a:t>Fachklinik Drogenhilfe, </a:t>
            </a:r>
            <a:r>
              <a:rPr lang="de-DE" baseline="0" dirty="0" err="1" smtClean="0"/>
              <a:t>Tü</a:t>
            </a:r>
            <a:r>
              <a:rPr lang="de-DE" baseline="0" dirty="0" smtClean="0"/>
              <a:t> [stationär] / Tagesklinik Reutlingen [teilstationär] /Tages-Reha Reutlingen (</a:t>
            </a:r>
            <a:r>
              <a:rPr lang="de-DE" baseline="0" dirty="0" err="1" smtClean="0"/>
              <a:t>bw</a:t>
            </a:r>
            <a:r>
              <a:rPr lang="de-DE" baseline="0" dirty="0" smtClean="0"/>
              <a:t>-lv, Suchttherapiezentrum)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SKT: Alpha = .83 (6 Items)  // </a:t>
            </a:r>
            <a:r>
              <a:rPr lang="de-DE" baseline="0" dirty="0" err="1" smtClean="0"/>
              <a:t>Br</a:t>
            </a:r>
            <a:r>
              <a:rPr lang="de-DE" baseline="0" dirty="0" smtClean="0"/>
              <a:t> = .87  // SEKO = .87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/>
              <a:t>SKT: MEAN = 2.87 +- 0.66   [2.21; 3.53]// BR: MEAN 2.89 +- 0.78    [2.11; 3.67]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80745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8817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576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Bei höherer methodischer Qualität fallen Effektstärken geringer auf</a:t>
            </a:r>
          </a:p>
          <a:p>
            <a:r>
              <a:rPr lang="de-DE" baseline="0" dirty="0" smtClean="0"/>
              <a:t>Bisher keine </a:t>
            </a:r>
            <a:r>
              <a:rPr lang="de-DE" baseline="0" dirty="0" err="1" smtClean="0"/>
              <a:t>Evidenzbasierung</a:t>
            </a:r>
            <a:r>
              <a:rPr lang="de-DE" baseline="0" dirty="0" smtClean="0"/>
              <a:t> für Empfehlung bestimmter zu favorisierender Aktivitäten, Dauer, Häufigkeit, Sessions [am ehesten Hinweis: zwischen 13 und 36 Sessions)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8251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besten dann nur </a:t>
            </a:r>
            <a:r>
              <a:rPr lang="de-DE" dirty="0" err="1" smtClean="0"/>
              <a:t>Cooney</a:t>
            </a:r>
            <a:r>
              <a:rPr lang="de-DE" dirty="0" smtClean="0"/>
              <a:t>, mit Evidenzstufen und Follow-</a:t>
            </a:r>
            <a:r>
              <a:rPr lang="de-DE" dirty="0" err="1" smtClean="0"/>
              <a:t>Up</a:t>
            </a:r>
            <a:r>
              <a:rPr lang="de-DE" dirty="0" smtClean="0"/>
              <a:t>-Vergleich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8479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2127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652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T3 3 Monate</a:t>
            </a:r>
          </a:p>
          <a:p>
            <a:r>
              <a:rPr lang="de-DE" dirty="0" smtClean="0"/>
              <a:t>T4 6 Monate poststationär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9703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5F3-A99F-412B-8A06-EAE69C9A6F5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060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7B2BD-70C8-46F2-9267-21DD56C6BDA9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5482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fld id="{EDF3AF09-63E4-458F-A812-166E4330D53C}" type="datetime1">
              <a:rPr lang="de-DE"/>
              <a:pPr/>
              <a:t>31.03.2017</a:t>
            </a:fld>
            <a:r>
              <a:rPr lang="de-DE"/>
              <a:t>, Verfasser [optional] / 16 pt / Zeilenabstand 1-fach</a:t>
            </a:r>
          </a:p>
        </p:txBody>
      </p:sp>
      <p:pic>
        <p:nvPicPr>
          <p:cNvPr id="4108" name="Picture 12" descr="xEKUT_WortBildMarke_W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B59611-22BA-4F3E-AC6A-B7C6FFF73421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58724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B4FEE-55E7-4780-A2E0-43DF3E0CD974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376376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8AF9-6834-4353-9197-FFE27EAB2709}" type="slidenum">
              <a:rPr lang="de-DE" smtClean="0"/>
              <a:pPr/>
              <a:t>‹Nr.›</a:t>
            </a:fld>
            <a:r>
              <a:rPr lang="de-DE" dirty="0" smtClean="0"/>
              <a:t> |  Sudeck, Belizer, Bosch &amp; Huber, Entwicklung </a:t>
            </a:r>
            <a:r>
              <a:rPr lang="de-DE" dirty="0" err="1" smtClean="0"/>
              <a:t>personorientierte</a:t>
            </a:r>
            <a:r>
              <a:rPr lang="de-DE" dirty="0" smtClean="0"/>
              <a:t> Bewegungstherapie	©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5337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8AF9-6834-4353-9197-FFE27EAB2709}" type="slidenum">
              <a:rPr lang="de-DE" smtClean="0"/>
              <a:pPr/>
              <a:t>‹Nr.›</a:t>
            </a:fld>
            <a:r>
              <a:rPr lang="de-DE" dirty="0" smtClean="0"/>
              <a:t> |  Sudeck, Belizer, Bosch &amp; Huber, Entwicklung </a:t>
            </a:r>
            <a:r>
              <a:rPr lang="de-DE" dirty="0" err="1" smtClean="0"/>
              <a:t>personorientierte</a:t>
            </a:r>
            <a:r>
              <a:rPr lang="de-DE" dirty="0" smtClean="0"/>
              <a:t> Bewegungstherapie	©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0262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961" y="1676400"/>
            <a:ext cx="8380443" cy="4498975"/>
          </a:xfrm>
        </p:spPr>
        <p:txBody>
          <a:bodyPr/>
          <a:lstStyle>
            <a:lvl1pPr marL="177800" indent="-177800">
              <a:buClrTx/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177800">
              <a:buClrTx/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4863" indent="-263525">
              <a:buClrTx/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168400" indent="-271463">
              <a:buClrTx/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24000" indent="-271463">
              <a:buClrTx/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6882" y="234950"/>
            <a:ext cx="7061200" cy="10699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500813"/>
            <a:ext cx="2714625" cy="2524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CH" smtClean="0"/>
              <a:t>© A. Conzelmann, 2014</a:t>
            </a:r>
            <a:endParaRPr lang="de-CH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143DC4FF-6E7B-4A47-B85B-ECE08B100FE6}" type="slidenum">
              <a:rPr lang="de-CH"/>
              <a:pPr>
                <a:defRPr/>
              </a:pPr>
              <a:t>‹Nr.›</a:t>
            </a:fld>
            <a:endParaRPr lang="de-CH" sz="105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8AF9-6834-4353-9197-FFE27EAB2709}" type="slidenum">
              <a:rPr lang="de-DE" smtClean="0"/>
              <a:pPr/>
              <a:t>‹Nr.›</a:t>
            </a:fld>
            <a:r>
              <a:rPr lang="de-DE" dirty="0" smtClean="0"/>
              <a:t> |  Sudeck, Belizer, Bosch &amp; Huber, Entwicklung </a:t>
            </a:r>
            <a:r>
              <a:rPr lang="de-DE" dirty="0" err="1" smtClean="0"/>
              <a:t>personorientierte</a:t>
            </a:r>
            <a:r>
              <a:rPr lang="de-DE" dirty="0" smtClean="0"/>
              <a:t> Bewegungstherapie	©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8186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8AF9-6834-4353-9197-FFE27EAB2709}" type="slidenum">
              <a:rPr lang="de-DE" smtClean="0"/>
              <a:pPr/>
              <a:t>‹Nr.›</a:t>
            </a:fld>
            <a:r>
              <a:rPr lang="de-DE" dirty="0" smtClean="0"/>
              <a:t> | Autor/Verfasser/Thema/Rubrik/Titel etc.	© 2012 Universität Tübingen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9362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4C25B-A9A8-4590-8F54-585A9043F74A}" type="slidenum">
              <a:rPr lang="de-DE" smtClean="0"/>
              <a:pPr/>
              <a:t>‹Nr.›</a:t>
            </a:fld>
            <a:r>
              <a:rPr lang="de-DE" dirty="0" smtClean="0"/>
              <a:t> | Autor/Verfasser/Thema/Rubrik/Titel etc.	© 2012 Universität Tübingen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4711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374C9-6936-4494-B80E-8694BCDD53A7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69440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7279C8-BA54-4E0C-9483-4BADA1700124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97398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C36C30-2E14-4F21-B1AF-B0FE08861B59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3485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CD928-8768-4C77-9B89-0D2F29DED40C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61615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91895-9ECF-41E3-ACA3-6F54C6BD64C5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39216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7278F-DEC8-4B5D-9DE5-EC1096F5AD6F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xmlns="" val="10316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5F7A5852-DBB4-45E2-A496-1F5A4C12E072}" type="slidenum">
              <a:rPr lang="de-DE"/>
              <a:pPr/>
              <a:t>‹Nr.›</a:t>
            </a:fld>
            <a:r>
              <a:rPr lang="de-DE"/>
              <a:t> | Autor/Verfasser/Thema/Rubrik/Titel etc.	© 2010 Universität Tübingen</a:t>
            </a:r>
          </a:p>
        </p:txBody>
      </p:sp>
      <p:pic>
        <p:nvPicPr>
          <p:cNvPr id="3094" name="Picture 22" descr="xEKUT_WortBildMarke_W_RG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20796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25368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9940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34512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Arbeitsblat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-Folie3.sld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-Diagramm2.xls"/><Relationship Id="rId4" Type="http://schemas.openxmlformats.org/officeDocument/2006/relationships/oleObject" Target="../embeddings/Microsoft_Office_Excel-Diagramm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-Diagramm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719138" y="5862232"/>
            <a:ext cx="7700962" cy="254000"/>
          </a:xfrm>
        </p:spPr>
        <p:txBody>
          <a:bodyPr/>
          <a:lstStyle/>
          <a:p>
            <a:r>
              <a:rPr lang="de-DE" sz="1400" dirty="0" smtClean="0"/>
              <a:t>10. Fachtagung des interdisziplinären Arbeitskreises Bewegungstherapie –</a:t>
            </a:r>
            <a:br>
              <a:rPr lang="de-DE" sz="1400" dirty="0" smtClean="0"/>
            </a:br>
            <a:r>
              <a:rPr lang="de-DE" sz="1400" dirty="0" smtClean="0"/>
              <a:t>Psychiatrie, Psychosomatik und Sucht</a:t>
            </a:r>
          </a:p>
          <a:p>
            <a:r>
              <a:rPr lang="de-DE" sz="1400" dirty="0" smtClean="0"/>
              <a:t>Bad </a:t>
            </a:r>
            <a:r>
              <a:rPr lang="de-DE" sz="1400" dirty="0" err="1" smtClean="0"/>
              <a:t>Schussenried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28.03.2017</a:t>
            </a:r>
          </a:p>
          <a:p>
            <a:endParaRPr lang="de-DE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00462" y="3204190"/>
            <a:ext cx="8167285" cy="861774"/>
          </a:xfrm>
        </p:spPr>
        <p:txBody>
          <a:bodyPr/>
          <a:lstStyle/>
          <a:p>
            <a:r>
              <a:rPr lang="de-DE" dirty="0" smtClean="0"/>
              <a:t>Transfer in den Alltag </a:t>
            </a:r>
            <a:br>
              <a:rPr lang="de-DE" dirty="0" smtClean="0"/>
            </a:br>
            <a:r>
              <a:rPr lang="de-DE" dirty="0" smtClean="0"/>
              <a:t>aus Sicht der Sportwissenschaft</a:t>
            </a:r>
            <a:endParaRPr lang="de-DE" sz="2400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755986"/>
            <a:ext cx="7700962" cy="812530"/>
          </a:xfrm>
        </p:spPr>
        <p:txBody>
          <a:bodyPr/>
          <a:lstStyle/>
          <a:p>
            <a:r>
              <a:rPr lang="de-DE" dirty="0" smtClean="0"/>
              <a:t>Prof. Dr. Gorden Sudeck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Institut für Sportwissenschaft, Universität Tübingen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19138" y="2280558"/>
            <a:ext cx="7700962" cy="1793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138" y="1444625"/>
            <a:ext cx="7700962" cy="855663"/>
          </a:xfrm>
          <a:prstGeom prst="rect">
            <a:avLst/>
          </a:prstGeom>
        </p:spPr>
      </p:pic>
      <p:pic>
        <p:nvPicPr>
          <p:cNvPr id="9" name="Picture 46" descr="5w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71475"/>
            <a:ext cx="417988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5"/>
          <p:cNvSpPr txBox="1">
            <a:spLocks noChangeArrowheads="1"/>
          </p:cNvSpPr>
          <p:nvPr/>
        </p:nvSpPr>
        <p:spPr>
          <a:xfrm>
            <a:off x="3807756" y="861238"/>
            <a:ext cx="4505325" cy="18466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500" b="1" dirty="0" smtClean="0">
                <a:solidFill>
                  <a:schemeClr val="tx2"/>
                </a:solidFill>
              </a:rPr>
              <a:t>Institut für Sportwissenschaft</a:t>
            </a:r>
            <a:endParaRPr lang="de-DE" sz="1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10</a:t>
            </a:fld>
            <a:r>
              <a:rPr lang="de-DE" dirty="0" smtClean="0"/>
              <a:t> </a:t>
            </a:r>
            <a:r>
              <a:rPr lang="de-DE" dirty="0"/>
              <a:t>| Prof. Dr. Gorden Sudeck, Transfer in den Alltag aus Sicht der Sportwissenschaft</a:t>
            </a:r>
          </a:p>
          <a:p>
            <a:endParaRPr lang="de-D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59723"/>
          <a:stretch/>
        </p:blipFill>
        <p:spPr bwMode="auto">
          <a:xfrm>
            <a:off x="324132" y="978426"/>
            <a:ext cx="8704363" cy="22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32" y="978425"/>
            <a:ext cx="4129807" cy="43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13"/>
          <p:cNvSpPr>
            <a:spLocks noChangeArrowheads="1"/>
          </p:cNvSpPr>
          <p:nvPr/>
        </p:nvSpPr>
        <p:spPr bwMode="auto">
          <a:xfrm>
            <a:off x="5572663" y="425500"/>
            <a:ext cx="3273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1400" b="1" dirty="0" smtClean="0">
                <a:cs typeface="Arial" charset="0"/>
              </a:rPr>
              <a:t>Die Rehabilitation</a:t>
            </a:r>
            <a:r>
              <a:rPr lang="de-DE" sz="1400" b="1" dirty="0">
                <a:cs typeface="Arial" charset="0"/>
              </a:rPr>
              <a:t>, </a:t>
            </a:r>
            <a:r>
              <a:rPr lang="de-DE" sz="1400" b="1" dirty="0" smtClean="0">
                <a:cs typeface="Arial" charset="0"/>
              </a:rPr>
              <a:t>51(2012): 259-268</a:t>
            </a:r>
            <a:endParaRPr lang="de-DE" sz="1400" b="1" dirty="0"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1382" y="4484023"/>
            <a:ext cx="86249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rgbClr val="333333"/>
                </a:solidFill>
                <a:sym typeface="Wingdings" panose="05000000000000000000" pitchFamily="2" charset="2"/>
              </a:rPr>
              <a:t>Evidenz-basierte Empfehlungen </a:t>
            </a:r>
            <a:r>
              <a:rPr lang="de-DE" sz="2000" dirty="0">
                <a:solidFill>
                  <a:srgbClr val="333333"/>
                </a:solidFill>
                <a:sym typeface="Wingdings" panose="05000000000000000000" pitchFamily="2" charset="2"/>
              </a:rPr>
              <a:t>für </a:t>
            </a:r>
            <a:r>
              <a:rPr lang="de-DE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21 motivationale </a:t>
            </a:r>
            <a:r>
              <a:rPr lang="de-DE" sz="2000" dirty="0">
                <a:solidFill>
                  <a:srgbClr val="333333"/>
                </a:solidFill>
                <a:sym typeface="Wingdings" panose="05000000000000000000" pitchFamily="2" charset="2"/>
              </a:rPr>
              <a:t>und </a:t>
            </a: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7 </a:t>
            </a:r>
            <a: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volitionale </a:t>
            </a:r>
            <a:br>
              <a:rPr lang="de-DE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2000" dirty="0" smtClean="0">
                <a:solidFill>
                  <a:srgbClr val="333333"/>
                </a:solidFill>
                <a:sym typeface="Wingdings" panose="05000000000000000000" pitchFamily="2" charset="2"/>
              </a:rPr>
              <a:t>Techniken </a:t>
            </a:r>
            <a:r>
              <a:rPr lang="de-DE" sz="2000" dirty="0">
                <a:solidFill>
                  <a:srgbClr val="333333"/>
                </a:solidFill>
                <a:sym typeface="Wingdings" panose="05000000000000000000" pitchFamily="2" charset="2"/>
              </a:rPr>
              <a:t>der Verhaltensänderung</a:t>
            </a:r>
          </a:p>
          <a:p>
            <a:pPr lvl="0"/>
            <a:endParaRPr lang="de-DE" dirty="0" smtClean="0">
              <a:solidFill>
                <a:srgbClr val="333333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9995" b="27899"/>
          <a:stretch/>
        </p:blipFill>
        <p:spPr bwMode="auto">
          <a:xfrm>
            <a:off x="324132" y="3179136"/>
            <a:ext cx="8704363" cy="12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9202" y="5298325"/>
            <a:ext cx="9004798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88900" dir="5400000" sx="102000" sy="102000" algn="t" rotWithShape="0">
              <a:schemeClr val="accent6">
                <a:alpha val="3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Person-Orientierung auf Basis der (individuellen) Ausgangslage im Sinne </a:t>
            </a: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motivationaler </a:t>
            </a:r>
            <a:r>
              <a:rPr lang="de-D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volitionaler Handlungsphasen</a:t>
            </a:r>
          </a:p>
        </p:txBody>
      </p:sp>
    </p:spTree>
    <p:extLst>
      <p:ext uri="{BB962C8B-B14F-4D97-AF65-F5344CB8AC3E}">
        <p14:creationId xmlns:p14="http://schemas.microsoft.com/office/powerpoint/2010/main" xmlns="" val="6167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64" y="846794"/>
            <a:ext cx="7700962" cy="738664"/>
          </a:xfrm>
        </p:spPr>
        <p:txBody>
          <a:bodyPr/>
          <a:lstStyle/>
          <a:p>
            <a:r>
              <a:rPr lang="de-DE" dirty="0" smtClean="0"/>
              <a:t>Motivational-volitionales Interventionsprogramm integriert in psychosomatische Rehabilitation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11</a:t>
            </a:fld>
            <a:r>
              <a:rPr lang="de-DE" dirty="0" smtClean="0"/>
              <a:t> | </a:t>
            </a:r>
            <a:r>
              <a:rPr lang="de-DE" dirty="0"/>
              <a:t>Prof. Dr. Gorden Sudeck</a:t>
            </a:r>
            <a:r>
              <a:rPr lang="de-DE" dirty="0" smtClean="0"/>
              <a:t>,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/>
          <a:srcRect t="3928" b="47493"/>
          <a:stretch/>
        </p:blipFill>
        <p:spPr>
          <a:xfrm>
            <a:off x="278156" y="2906829"/>
            <a:ext cx="8598767" cy="340878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032000" y="2953297"/>
            <a:ext cx="4590473" cy="1315998"/>
            <a:chOff x="2032000" y="2664630"/>
            <a:chExt cx="4590473" cy="1315998"/>
          </a:xfrm>
        </p:grpSpPr>
        <p:sp>
          <p:nvSpPr>
            <p:cNvPr id="7" name="Textfeld 6"/>
            <p:cNvSpPr txBox="1"/>
            <p:nvPr/>
          </p:nvSpPr>
          <p:spPr>
            <a:xfrm>
              <a:off x="2032000" y="3611296"/>
              <a:ext cx="369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911600" y="3435805"/>
              <a:ext cx="369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253018" y="2664630"/>
              <a:ext cx="369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01579" y="1649576"/>
            <a:ext cx="798814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700" dirty="0" smtClean="0"/>
              <a:t>RCT; 65 Patienten mit weniger 60 Minuten/Woche körperlich-sportliche Aktivität; </a:t>
            </a:r>
            <a:br>
              <a:rPr lang="de-DE" sz="1700" dirty="0" smtClean="0"/>
            </a:br>
            <a:r>
              <a:rPr lang="de-DE" sz="1700" dirty="0" smtClean="0"/>
              <a:t> </a:t>
            </a:r>
            <a:br>
              <a:rPr lang="de-DE" sz="1700" dirty="0" smtClean="0"/>
            </a:br>
            <a:r>
              <a:rPr lang="de-DE" sz="1700" i="1" dirty="0" smtClean="0"/>
              <a:t>Bausteine: </a:t>
            </a:r>
            <a:r>
              <a:rPr lang="de-DE" sz="1700" dirty="0" smtClean="0"/>
              <a:t>2 </a:t>
            </a:r>
            <a:r>
              <a:rPr lang="de-DE" sz="1700" dirty="0" err="1" smtClean="0"/>
              <a:t>MoVo</a:t>
            </a:r>
            <a:r>
              <a:rPr lang="de-DE" sz="1700" dirty="0" smtClean="0"/>
              <a:t>-Gruppensitzungen, 1 Einzelgespräch, </a:t>
            </a:r>
            <a:br>
              <a:rPr lang="de-DE" sz="1700" dirty="0" smtClean="0"/>
            </a:br>
            <a:r>
              <a:rPr lang="de-DE" sz="1700" dirty="0" smtClean="0"/>
              <a:t>                   </a:t>
            </a:r>
            <a:r>
              <a:rPr lang="de-DE" sz="1700" dirty="0" err="1" smtClean="0"/>
              <a:t>Selbstmonitoring</a:t>
            </a:r>
            <a:r>
              <a:rPr lang="de-DE" sz="1700" dirty="0" smtClean="0"/>
              <a:t> über </a:t>
            </a:r>
            <a:r>
              <a:rPr lang="de-DE" sz="1700" dirty="0"/>
              <a:t>6 Wochen; 1 Telefon-Nachkontakt</a:t>
            </a:r>
          </a:p>
        </p:txBody>
      </p:sp>
      <p:sp>
        <p:nvSpPr>
          <p:cNvPr id="10" name="Rechteck 9"/>
          <p:cNvSpPr/>
          <p:nvPr/>
        </p:nvSpPr>
        <p:spPr>
          <a:xfrm>
            <a:off x="3911601" y="6420094"/>
            <a:ext cx="523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Göhner et al., 2015, </a:t>
            </a:r>
            <a:r>
              <a:rPr lang="de-DE" sz="1500" i="1" dirty="0" smtClean="0">
                <a:solidFill>
                  <a:schemeClr val="bg1">
                    <a:lumMod val="50000"/>
                  </a:schemeClr>
                </a:solidFill>
              </a:rPr>
              <a:t>Patient Education &amp; </a:t>
            </a:r>
            <a:r>
              <a:rPr lang="de-DE" sz="1500" i="1" dirty="0" err="1" smtClean="0">
                <a:solidFill>
                  <a:schemeClr val="bg1">
                    <a:lumMod val="50000"/>
                  </a:schemeClr>
                </a:solidFill>
              </a:rPr>
              <a:t>Counseling</a:t>
            </a:r>
            <a:endParaRPr lang="de-DE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2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58008"/>
            <a:ext cx="7700962" cy="369332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662" y="1484095"/>
            <a:ext cx="8415238" cy="4352925"/>
          </a:xfrm>
        </p:spPr>
        <p:txBody>
          <a:bodyPr/>
          <a:lstStyle/>
          <a:p>
            <a:r>
              <a:rPr lang="de-DE" sz="2400" dirty="0" smtClean="0"/>
              <a:t>Einführung: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Mangelnde Verhaltenswirkungen der Bewegungstherapie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Gesundheitswirkungen ↓ und </a:t>
            </a:r>
            <a:r>
              <a:rPr lang="de-DE" dirty="0" smtClean="0">
                <a:sym typeface="Wingdings" panose="05000000000000000000" pitchFamily="2" charset="2"/>
              </a:rPr>
              <a:t>Reha-Erfolg ↓</a:t>
            </a:r>
            <a:endParaRPr lang="de-DE" dirty="0" smtClean="0"/>
          </a:p>
          <a:p>
            <a:endParaRPr lang="de-DE" dirty="0" smtClean="0"/>
          </a:p>
          <a:p>
            <a:r>
              <a:rPr lang="de-DE" sz="2300" dirty="0" smtClean="0"/>
              <a:t>Verhaltensorientierung in der Bewegungstherapie 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1: motivationale Ausgangslage </a:t>
            </a:r>
            <a:br>
              <a:rPr lang="de-DE" dirty="0" smtClean="0"/>
            </a:br>
            <a:r>
              <a:rPr lang="de-DE" dirty="0" smtClean="0"/>
              <a:t>                                      (Handlungsphasen)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2: Individuelle Motive und Ziele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3: Affektives Befinden bei Aktivität</a:t>
            </a:r>
          </a:p>
          <a:p>
            <a:pPr lvl="1"/>
            <a:endParaRPr lang="de-DE" dirty="0" smtClean="0"/>
          </a:p>
          <a:p>
            <a:r>
              <a:rPr lang="de-DE" sz="2400" dirty="0" smtClean="0"/>
              <a:t>Integration von Verhaltens- und Kompetenzorientierung</a:t>
            </a:r>
          </a:p>
          <a:p>
            <a:endParaRPr lang="de-DE" dirty="0"/>
          </a:p>
          <a:p>
            <a:r>
              <a:rPr lang="de-DE" sz="2400" dirty="0" smtClean="0"/>
              <a:t>Fazit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12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709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13</a:t>
            </a:fld>
            <a:r>
              <a:rPr lang="de-DE" dirty="0" smtClean="0"/>
              <a:t> |  </a:t>
            </a:r>
            <a:r>
              <a:rPr lang="de-DE" dirty="0"/>
              <a:t>Prof. Dr. Gorden </a:t>
            </a:r>
            <a:r>
              <a:rPr lang="de-DE" dirty="0" smtClean="0"/>
              <a:t>Sudeck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7147656"/>
              </p:ext>
            </p:extLst>
          </p:nvPr>
        </p:nvGraphicFramePr>
        <p:xfrm>
          <a:off x="409528" y="914400"/>
          <a:ext cx="8324944" cy="54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2929351" y="30725"/>
            <a:ext cx="61486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Person-Orientierung II:</a:t>
            </a:r>
            <a:br>
              <a:rPr lang="de-CH" kern="0" dirty="0" smtClean="0"/>
            </a:br>
            <a:r>
              <a:rPr lang="de-CH" kern="0" dirty="0" smtClean="0"/>
              <a:t>Individuelle Motive und Ziele </a:t>
            </a:r>
            <a:endParaRPr lang="de-CH" kern="0" dirty="0"/>
          </a:p>
        </p:txBody>
      </p:sp>
      <p:sp>
        <p:nvSpPr>
          <p:cNvPr id="6" name="Rechteck 5"/>
          <p:cNvSpPr/>
          <p:nvPr/>
        </p:nvSpPr>
        <p:spPr>
          <a:xfrm>
            <a:off x="2523569" y="6424206"/>
            <a:ext cx="637385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>
                <a:solidFill>
                  <a:schemeClr val="bg1">
                    <a:lumMod val="50000"/>
                  </a:schemeClr>
                </a:solidFill>
              </a:rPr>
              <a:t>Berner Motiv- und 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  <a:t>Zielinventar; Lehnert, Sudeck &amp; Conzelmann, 2011, </a:t>
            </a:r>
            <a:r>
              <a:rPr lang="de-DE" sz="1300" i="1" dirty="0" err="1" smtClean="0">
                <a:solidFill>
                  <a:schemeClr val="bg1">
                    <a:lumMod val="50000"/>
                  </a:schemeClr>
                </a:solidFill>
              </a:rPr>
              <a:t>Diagnostica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3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417834" y="2424701"/>
            <a:ext cx="6462445" cy="1623317"/>
            <a:chOff x="1417834" y="2424701"/>
            <a:chExt cx="6462445" cy="1623317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1417834" y="2424701"/>
              <a:ext cx="934948" cy="54453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>
              <a:off x="2352782" y="2979505"/>
              <a:ext cx="934948" cy="2774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V="1">
              <a:off x="3287730" y="2868038"/>
              <a:ext cx="934948" cy="38732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>
              <a:endCxn id="31" idx="1"/>
            </p:cNvCxnSpPr>
            <p:nvPr/>
          </p:nvCxnSpPr>
          <p:spPr>
            <a:xfrm>
              <a:off x="4222678" y="2868038"/>
              <a:ext cx="854560" cy="72641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 flipH="1">
              <a:off x="5157626" y="3534310"/>
              <a:ext cx="846055" cy="8439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flipH="1" flipV="1">
              <a:off x="6003682" y="3534310"/>
              <a:ext cx="934947" cy="51370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6938629" y="2868038"/>
              <a:ext cx="941650" cy="117998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llipse 26"/>
          <p:cNvSpPr/>
          <p:nvPr/>
        </p:nvSpPr>
        <p:spPr>
          <a:xfrm>
            <a:off x="1345914" y="2383604"/>
            <a:ext cx="102742" cy="71919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2276554" y="2929847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3203824" y="3215893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134492" y="2837003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063446" y="3585680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956591" y="3495580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903674" y="4008634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7836910" y="2866114"/>
            <a:ext cx="94180" cy="5993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550193" y="873448"/>
            <a:ext cx="2184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(Huber &amp;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Sudeck, 2014)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7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14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03989" y="1376941"/>
          <a:ext cx="7513043" cy="4860000"/>
        </p:xfrm>
        <a:graphic>
          <a:graphicData uri="http://schemas.openxmlformats.org/presentationml/2006/ole">
            <p:oleObj spid="_x0000_s11343" name="Arbeitsblatt" r:id="rId3" imgW="9313175" imgH="6024456" progId="Excel.Sheet.12">
              <p:embed/>
            </p:oleObj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732786" y="904373"/>
            <a:ext cx="7700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Individualität von Motiven: Reha Herz-Kreislauf</a:t>
            </a:r>
            <a:endParaRPr lang="de-CH" kern="0" dirty="0"/>
          </a:p>
        </p:txBody>
      </p:sp>
      <p:sp>
        <p:nvSpPr>
          <p:cNvPr id="7" name="Textfeld 6"/>
          <p:cNvSpPr txBox="1"/>
          <p:nvPr/>
        </p:nvSpPr>
        <p:spPr>
          <a:xfrm rot="159680">
            <a:off x="458302" y="2929724"/>
            <a:ext cx="8330323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88900" dir="5400000" sx="102000" sy="102000" algn="t" rotWithShape="0">
              <a:schemeClr val="accent6">
                <a:alpha val="3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Identifikation typischer Motivprofile: „Motivbasierte Sporttypen“</a:t>
            </a:r>
          </a:p>
        </p:txBody>
      </p:sp>
    </p:spTree>
    <p:extLst>
      <p:ext uri="{BB962C8B-B14F-4D97-AF65-F5344CB8AC3E}">
        <p14:creationId xmlns:p14="http://schemas.microsoft.com/office/powerpoint/2010/main" xmlns="" val="41169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34981"/>
              </p:ext>
            </p:extLst>
          </p:nvPr>
        </p:nvGraphicFramePr>
        <p:xfrm>
          <a:off x="980331" y="1071830"/>
          <a:ext cx="6745821" cy="5073420"/>
        </p:xfrm>
        <a:graphic>
          <a:graphicData uri="http://schemas.openxmlformats.org/presentationml/2006/ole">
            <p:oleObj spid="_x0000_s13392" name="Folie" r:id="rId4" imgW="4570501" imgH="3427618" progId="PowerPoint.Slide.12">
              <p:embed/>
            </p:oleObj>
          </a:graphicData>
        </a:graphic>
      </p:graphicFrame>
      <p:grpSp>
        <p:nvGrpSpPr>
          <p:cNvPr id="12" name="Gruppieren 11"/>
          <p:cNvGrpSpPr/>
          <p:nvPr/>
        </p:nvGrpSpPr>
        <p:grpSpPr>
          <a:xfrm>
            <a:off x="5736342" y="4816246"/>
            <a:ext cx="1915114" cy="1262945"/>
            <a:chOff x="6001384" y="5229200"/>
            <a:chExt cx="1915114" cy="1262945"/>
          </a:xfrm>
        </p:grpSpPr>
        <p:sp>
          <p:nvSpPr>
            <p:cNvPr id="8" name="Ellipse 7"/>
            <p:cNvSpPr/>
            <p:nvPr/>
          </p:nvSpPr>
          <p:spPr>
            <a:xfrm>
              <a:off x="6001384" y="5229200"/>
              <a:ext cx="1915113" cy="543870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034610" y="5850249"/>
              <a:ext cx="1881888" cy="641896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078710" y="239623"/>
            <a:ext cx="6151199" cy="5737561"/>
            <a:chOff x="2078710" y="239623"/>
            <a:chExt cx="6151199" cy="5737561"/>
          </a:xfrm>
        </p:grpSpPr>
        <p:sp>
          <p:nvSpPr>
            <p:cNvPr id="2" name="Rechteck 1"/>
            <p:cNvSpPr/>
            <p:nvPr/>
          </p:nvSpPr>
          <p:spPr>
            <a:xfrm>
              <a:off x="5002781" y="239623"/>
              <a:ext cx="1748413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bg2"/>
                  </a:solidFill>
                </a:rPr>
                <a:t>Kardiologie</a:t>
              </a:r>
              <a:endParaRPr lang="de-DE" dirty="0">
                <a:solidFill>
                  <a:schemeClr val="bg2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511239" y="5555153"/>
              <a:ext cx="718670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26%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489795" y="4859978"/>
              <a:ext cx="718670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17%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7098961" y="4167303"/>
              <a:ext cx="718670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13%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179060" y="1869582"/>
              <a:ext cx="645833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9%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2078710" y="3708432"/>
              <a:ext cx="718670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11%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5120498" y="2972141"/>
              <a:ext cx="645833" cy="422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bg2"/>
                  </a:solidFill>
                </a:rPr>
                <a:t>8%</a:t>
              </a:r>
              <a:endParaRPr lang="de-DE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 rot="494672">
            <a:off x="138958" y="4736523"/>
            <a:ext cx="2913674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88900" dir="5400000" sx="102000" sy="102000" algn="t" rotWithShape="0">
              <a:schemeClr val="accent6">
                <a:alpha val="3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www.ispw.unibe.ch/</a:t>
            </a:r>
            <a:b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sporttypen</a:t>
            </a:r>
            <a:endParaRPr lang="de-D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feld 40"/>
          <p:cNvSpPr txBox="1"/>
          <p:nvPr/>
        </p:nvSpPr>
        <p:spPr>
          <a:xfrm rot="446901">
            <a:off x="-479513" y="5618001"/>
            <a:ext cx="358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i="1" dirty="0" smtClean="0">
                <a:latin typeface="+mn-lt"/>
              </a:rPr>
              <a:t>Sudeck, Lehnert, Conzelmann, </a:t>
            </a:r>
            <a:br>
              <a:rPr lang="de-CH" sz="1400" i="1" dirty="0" smtClean="0">
                <a:latin typeface="+mn-lt"/>
              </a:rPr>
            </a:br>
            <a:r>
              <a:rPr lang="de-CH" sz="1400" i="1" dirty="0" smtClean="0">
                <a:latin typeface="+mn-lt"/>
              </a:rPr>
              <a:t>Z f Sportpsychologie 2011</a:t>
            </a:r>
            <a:endParaRPr lang="de-CH" sz="1400" dirty="0" smtClean="0">
              <a:latin typeface="+mn-lt"/>
            </a:endParaRPr>
          </a:p>
        </p:txBody>
      </p:sp>
      <p:sp>
        <p:nvSpPr>
          <p:cNvPr id="42" name="Wolkenförmige Legende 41"/>
          <p:cNvSpPr/>
          <p:nvPr/>
        </p:nvSpPr>
        <p:spPr bwMode="auto">
          <a:xfrm>
            <a:off x="4031874" y="69502"/>
            <a:ext cx="2277907" cy="970317"/>
          </a:xfrm>
          <a:prstGeom prst="cloudCallout">
            <a:avLst>
              <a:gd name="adj1" fmla="val -58522"/>
              <a:gd name="adj2" fmla="val 57144"/>
            </a:avLst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Sporttreiben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um seiner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selbst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willen,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/>
            </a:r>
            <a:b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eher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selbstbestimmt</a:t>
            </a:r>
            <a:endParaRPr lang="de-CH" sz="1200" dirty="0"/>
          </a:p>
        </p:txBody>
      </p:sp>
      <p:sp>
        <p:nvSpPr>
          <p:cNvPr id="43" name="Wolkenförmige Legende 42"/>
          <p:cNvSpPr/>
          <p:nvPr/>
        </p:nvSpPr>
        <p:spPr bwMode="auto">
          <a:xfrm>
            <a:off x="3108414" y="4463243"/>
            <a:ext cx="2304591" cy="1091910"/>
          </a:xfrm>
          <a:prstGeom prst="cloudCallout">
            <a:avLst>
              <a:gd name="adj1" fmla="val 6491"/>
              <a:gd name="adj2" fmla="val 71178"/>
            </a:avLst>
          </a:prstGeom>
          <a:solidFill>
            <a:srgbClr val="FFFF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Sporttreiben als Mittel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zum Zweck, </a:t>
            </a:r>
            <a:endParaRPr lang="de-DE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eher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fremdbestimmt</a:t>
            </a: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19138" y="6472578"/>
            <a:ext cx="7705725" cy="152400"/>
          </a:xfrm>
        </p:spPr>
        <p:txBody>
          <a:bodyPr/>
          <a:lstStyle/>
          <a:p>
            <a:pPr>
              <a:tabLst>
                <a:tab pos="7531100" algn="r"/>
              </a:tabLst>
            </a:pPr>
            <a:fld id="{489AF455-2531-479D-9FC0-1D77F0FF3A34}" type="slidenum">
              <a:rPr lang="de-DE" sz="1000" smtClean="0"/>
              <a:pPr>
                <a:tabLst>
                  <a:tab pos="7531100" algn="r"/>
                </a:tabLst>
              </a:pPr>
              <a:t>15</a:t>
            </a:fld>
            <a:r>
              <a:rPr lang="de-DE" sz="1000" dirty="0" smtClean="0"/>
              <a:t> | </a:t>
            </a:r>
            <a:r>
              <a:rPr lang="de-DE" sz="1000" dirty="0"/>
              <a:t>Prof. Dr. Gorden Sudeck, Transfer in den Alltag aus Sicht der Sportwissenschaft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36053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/>
      <p:bldP spid="42" grpId="0" animBg="1"/>
      <p:bldP spid="42" grpId="1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58008"/>
            <a:ext cx="7700962" cy="369332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662" y="1484095"/>
            <a:ext cx="8415238" cy="4352925"/>
          </a:xfrm>
        </p:spPr>
        <p:txBody>
          <a:bodyPr/>
          <a:lstStyle/>
          <a:p>
            <a:r>
              <a:rPr lang="de-DE" sz="2400" dirty="0" smtClean="0"/>
              <a:t>Einführung: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Mangelnde Verhaltenswirkungen der Bewegungstherapie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Gesundheitswirkungen ↓ und </a:t>
            </a:r>
            <a:r>
              <a:rPr lang="de-DE" dirty="0" smtClean="0">
                <a:sym typeface="Wingdings" panose="05000000000000000000" pitchFamily="2" charset="2"/>
              </a:rPr>
              <a:t>Reha-Erfolg ↓</a:t>
            </a:r>
            <a:endParaRPr lang="de-DE" dirty="0" smtClean="0"/>
          </a:p>
          <a:p>
            <a:endParaRPr lang="de-DE" dirty="0" smtClean="0"/>
          </a:p>
          <a:p>
            <a:r>
              <a:rPr lang="de-DE" sz="2300" dirty="0" smtClean="0"/>
              <a:t>Verhaltensorientierung in der Bewegungstherapie 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1: motivationale Ausgangslage </a:t>
            </a:r>
            <a:br>
              <a:rPr lang="de-DE" dirty="0" smtClean="0"/>
            </a:br>
            <a:r>
              <a:rPr lang="de-DE" dirty="0" smtClean="0"/>
              <a:t>                                      (Handlungsphasen)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2: Individuelle Motive und Ziele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3: Affektives Befinden bei Aktivität</a:t>
            </a:r>
          </a:p>
          <a:p>
            <a:pPr lvl="1"/>
            <a:endParaRPr lang="de-DE" dirty="0" smtClean="0"/>
          </a:p>
          <a:p>
            <a:r>
              <a:rPr lang="de-DE" sz="2400" dirty="0" smtClean="0"/>
              <a:t>Integration von Verhaltens- und Kompetenzorientierung</a:t>
            </a:r>
          </a:p>
          <a:p>
            <a:endParaRPr lang="de-DE" dirty="0"/>
          </a:p>
          <a:p>
            <a:r>
              <a:rPr lang="de-DE" sz="2400" dirty="0" smtClean="0"/>
              <a:t>Fazit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16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104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946" y="930848"/>
            <a:ext cx="7700962" cy="369332"/>
          </a:xfrm>
        </p:spPr>
        <p:txBody>
          <a:bodyPr/>
          <a:lstStyle/>
          <a:p>
            <a:r>
              <a:rPr lang="de-DE" dirty="0" smtClean="0"/>
              <a:t>Psychologische Sicht auf Aktivitätsempfehlungen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815" y="3872435"/>
            <a:ext cx="8446629" cy="43529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Affektive Reaktion </a:t>
            </a:r>
            <a:r>
              <a:rPr lang="de-DE" dirty="0" smtClean="0"/>
              <a:t>erstmalig </a:t>
            </a:r>
            <a:r>
              <a:rPr lang="de-DE" dirty="0"/>
              <a:t>in </a:t>
            </a:r>
            <a:r>
              <a:rPr lang="de-DE" dirty="0" smtClean="0"/>
              <a:t>Positionspapier zu </a:t>
            </a:r>
            <a:r>
              <a:rPr lang="de-DE" dirty="0"/>
              <a:t>evidenzbasierten Empfehlungen für </a:t>
            </a:r>
            <a:r>
              <a:rPr lang="de-DE" dirty="0" smtClean="0"/>
              <a:t>individualisiertes Training (ACSM, 2011): </a:t>
            </a:r>
            <a:endParaRPr lang="de-DE" dirty="0"/>
          </a:p>
          <a:p>
            <a:pPr marL="800100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de-DE" dirty="0" smtClean="0"/>
          </a:p>
          <a:p>
            <a:pPr marL="800100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de-DE" dirty="0" smtClean="0"/>
              <a:t>wichtige </a:t>
            </a:r>
            <a:r>
              <a:rPr lang="de-DE" dirty="0"/>
              <a:t>Orientierung für motivationsfördernde Aktivität</a:t>
            </a:r>
          </a:p>
          <a:p>
            <a:pPr marL="800100" lvl="1" indent="-342900">
              <a:lnSpc>
                <a:spcPct val="100000"/>
              </a:lnSpc>
              <a:buFont typeface="Arial" pitchFamily="34" charset="0"/>
              <a:buChar char="•"/>
            </a:pPr>
            <a:endParaRPr lang="de-DE" dirty="0" smtClean="0"/>
          </a:p>
          <a:p>
            <a:pPr marL="800100" lvl="1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de-DE" dirty="0" smtClean="0"/>
              <a:t>sekundäre </a:t>
            </a:r>
            <a:r>
              <a:rPr lang="de-DE" dirty="0"/>
              <a:t>Methode zur </a:t>
            </a:r>
            <a:r>
              <a:rPr lang="de-DE" dirty="0" smtClean="0"/>
              <a:t>Belastungssteuerung </a:t>
            </a:r>
            <a:br>
              <a:rPr lang="de-DE" dirty="0" smtClean="0"/>
            </a:br>
            <a:r>
              <a:rPr lang="de-DE" sz="1500" dirty="0" smtClean="0"/>
              <a:t>(Assoziationen zu physiologischen Schwellenkonzepten, </a:t>
            </a:r>
            <a:r>
              <a:rPr lang="de-DE" sz="1500" dirty="0" err="1" smtClean="0"/>
              <a:t>Ekkekakis</a:t>
            </a:r>
            <a:r>
              <a:rPr lang="de-DE" sz="1500" dirty="0" smtClean="0"/>
              <a:t>, 2006)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de-DE" dirty="0" smtClean="0"/>
          </a:p>
          <a:p>
            <a:pPr marL="439737" indent="-342900">
              <a:buFont typeface="Arial" pitchFamily="34" charset="0"/>
              <a:buChar char="•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5154" y="1519842"/>
            <a:ext cx="8610348" cy="1987873"/>
            <a:chOff x="2008680" y="4334485"/>
            <a:chExt cx="7210269" cy="128165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750" t="20578" r="8632" b="75946"/>
            <a:stretch/>
          </p:blipFill>
          <p:spPr bwMode="auto">
            <a:xfrm>
              <a:off x="2008680" y="4334485"/>
              <a:ext cx="7210269" cy="246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269" t="44117" r="11778" b="47194"/>
            <a:stretch/>
          </p:blipFill>
          <p:spPr bwMode="auto">
            <a:xfrm>
              <a:off x="2008681" y="4995593"/>
              <a:ext cx="6850506" cy="62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689" t="42146" r="71588" b="52621"/>
            <a:stretch/>
          </p:blipFill>
          <p:spPr bwMode="auto">
            <a:xfrm>
              <a:off x="2008681" y="4580731"/>
              <a:ext cx="2008683" cy="370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hteck 8"/>
          <p:cNvSpPr/>
          <p:nvPr/>
        </p:nvSpPr>
        <p:spPr>
          <a:xfrm>
            <a:off x="215154" y="2774488"/>
            <a:ext cx="8505290" cy="482959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17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</p:spTree>
    <p:extLst>
      <p:ext uri="{BB962C8B-B14F-4D97-AF65-F5344CB8AC3E}">
        <p14:creationId xmlns:p14="http://schemas.microsoft.com/office/powerpoint/2010/main" xmlns="" val="1020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12814"/>
            <a:ext cx="7700962" cy="677108"/>
          </a:xfrm>
        </p:spPr>
        <p:txBody>
          <a:bodyPr/>
          <a:lstStyle/>
          <a:p>
            <a:r>
              <a:rPr lang="de-DE" dirty="0" smtClean="0"/>
              <a:t>Affektive Reaktion bei körperlicher Aktivität </a:t>
            </a:r>
            <a:br>
              <a:rPr lang="de-DE" dirty="0" smtClean="0"/>
            </a:br>
            <a:r>
              <a:rPr lang="de-DE" sz="2000" b="0" dirty="0" smtClean="0"/>
              <a:t>im </a:t>
            </a:r>
            <a:r>
              <a:rPr lang="de-DE" sz="2000" b="0" dirty="0" err="1" smtClean="0"/>
              <a:t>Circumplex</a:t>
            </a:r>
            <a:r>
              <a:rPr lang="de-DE" sz="2000" b="0" dirty="0" smtClean="0"/>
              <a:t>-Modell mit 2 Basisdimensionen</a:t>
            </a:r>
            <a:endParaRPr lang="de-DE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E6507-8928-4199-A4A3-05EC2BE91CA2}" type="slidenum">
              <a:rPr lang="de-DE" smtClean="0"/>
              <a:pPr>
                <a:defRPr/>
              </a:pPr>
              <a:t>18</a:t>
            </a:fld>
            <a:r>
              <a:rPr lang="de-DE" dirty="0" smtClean="0"/>
              <a:t> | </a:t>
            </a:r>
            <a:r>
              <a:rPr lang="de-DE" dirty="0"/>
              <a:t>Prof. Dr. Gorden </a:t>
            </a:r>
            <a:r>
              <a:rPr lang="de-DE" dirty="0" smtClean="0"/>
              <a:t>Sudeck</a:t>
            </a:r>
            <a:r>
              <a:rPr lang="de-DE" dirty="0"/>
              <a:t>	© 2016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511" y="1659520"/>
            <a:ext cx="4643178" cy="45131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22711" y="6175457"/>
            <a:ext cx="3374774" cy="646331"/>
          </a:xfrm>
          <a:prstGeom prst="rect">
            <a:avLst/>
          </a:prstGeom>
          <a:gradFill flip="none" rotWithShape="1">
            <a:gsLst>
              <a:gs pos="0">
                <a:srgbClr val="DA5454"/>
              </a:gs>
              <a:gs pos="100000">
                <a:srgbClr val="92D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latin typeface="Arial" pitchFamily="34" charset="0"/>
                <a:cs typeface="Arial" pitchFamily="34" charset="0"/>
              </a:rPr>
              <a:t>Affektive Valenz</a:t>
            </a:r>
          </a:p>
          <a:p>
            <a:pPr algn="ctr"/>
            <a:r>
              <a:rPr lang="de-CH" sz="1600" b="1" dirty="0" smtClean="0">
                <a:latin typeface="Arial" pitchFamily="34" charset="0"/>
                <a:cs typeface="Arial" pitchFamily="34" charset="0"/>
              </a:rPr>
              <a:t>Schlechte - gute Stimmung</a:t>
            </a:r>
            <a:endParaRPr lang="de-CH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49707" y="3143571"/>
            <a:ext cx="2714644" cy="64633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2060"/>
              </a:gs>
            </a:gsLst>
            <a:lin ang="0" scaled="1"/>
            <a:tileRect/>
          </a:gradFill>
          <a:ln w="19050"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Aktivierung</a:t>
            </a:r>
          </a:p>
          <a:p>
            <a:pPr algn="ctr"/>
            <a:r>
              <a:rPr lang="de-CH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Niedrig - hoch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4738" y="1858242"/>
            <a:ext cx="1700114" cy="208040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66018" y="3945414"/>
            <a:ext cx="203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smtClean="0">
                <a:solidFill>
                  <a:schemeClr val="bg2"/>
                </a:solidFill>
              </a:rPr>
              <a:t>Panteleimon </a:t>
            </a:r>
            <a:r>
              <a:rPr lang="de-DE" sz="1400" dirty="0" err="1" smtClean="0">
                <a:solidFill>
                  <a:schemeClr val="bg2"/>
                </a:solidFill>
              </a:rPr>
              <a:t>Ekkekakis</a:t>
            </a:r>
            <a:r>
              <a:rPr lang="de-DE" sz="1400" dirty="0" smtClean="0">
                <a:solidFill>
                  <a:schemeClr val="bg2"/>
                </a:solidFill>
              </a:rPr>
              <a:t/>
            </a:r>
            <a:br>
              <a:rPr lang="de-DE" sz="1400" dirty="0" smtClean="0">
                <a:solidFill>
                  <a:schemeClr val="bg2"/>
                </a:solidFill>
              </a:rPr>
            </a:br>
            <a:r>
              <a:rPr lang="de-DE" sz="1400" dirty="0" smtClean="0">
                <a:solidFill>
                  <a:schemeClr val="bg2"/>
                </a:solidFill>
              </a:rPr>
              <a:t>Iowa State University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136323" y="4457802"/>
            <a:ext cx="20076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  <a:t>(Dual-Mode </a:t>
            </a:r>
            <a:r>
              <a:rPr lang="de-DE" sz="1300" dirty="0" err="1" smtClean="0">
                <a:solidFill>
                  <a:schemeClr val="bg1">
                    <a:lumMod val="50000"/>
                  </a:schemeClr>
                </a:solidFill>
              </a:rPr>
              <a:t>Theory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300" dirty="0" err="1" smtClean="0">
                <a:solidFill>
                  <a:schemeClr val="bg1">
                    <a:lumMod val="50000"/>
                  </a:schemeClr>
                </a:solidFill>
              </a:rPr>
              <a:t>Ekkekakis</a:t>
            </a:r>
            <a:r>
              <a:rPr lang="de-DE" sz="1300" dirty="0" smtClean="0">
                <a:solidFill>
                  <a:schemeClr val="bg1">
                    <a:lumMod val="50000"/>
                  </a:schemeClr>
                </a:solidFill>
              </a:rPr>
              <a:t> et al., 2006)</a:t>
            </a:r>
            <a:endParaRPr lang="de-DE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5027" y="5869889"/>
            <a:ext cx="624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/>
                </a:solidFill>
              </a:rPr>
              <a:t>[FS]</a:t>
            </a:r>
            <a:endParaRPr lang="de-DE" sz="1400" b="1" dirty="0">
              <a:solidFill>
                <a:schemeClr val="bg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 rot="16200000">
            <a:off x="1711879" y="2359936"/>
            <a:ext cx="808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/>
                </a:solidFill>
              </a:rPr>
              <a:t>[FAS]</a:t>
            </a:r>
            <a:endParaRPr lang="de-DE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528578"/>
            <a:ext cx="8110537" cy="1107996"/>
          </a:xfrm>
        </p:spPr>
        <p:txBody>
          <a:bodyPr/>
          <a:lstStyle/>
          <a:p>
            <a:r>
              <a:rPr lang="de-DE" dirty="0" smtClean="0"/>
              <a:t>Inter-individuelle </a:t>
            </a:r>
            <a:r>
              <a:rPr lang="de-DE" dirty="0"/>
              <a:t>Variabilität des Befindens </a:t>
            </a:r>
            <a:r>
              <a:rPr lang="de-DE" dirty="0" smtClean="0"/>
              <a:t>im Verlauf von Freizeit- und Gesundheitssportprogrammen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730840"/>
            <a:ext cx="7705725" cy="402999"/>
          </a:xfrm>
        </p:spPr>
        <p:txBody>
          <a:bodyPr/>
          <a:lstStyle/>
          <a:p>
            <a:r>
              <a:rPr lang="de-DE" dirty="0" smtClean="0"/>
              <a:t>Universitätssport für Angestellte (</a:t>
            </a:r>
            <a:r>
              <a:rPr lang="de-DE" i="1" dirty="0" smtClean="0"/>
              <a:t>n</a:t>
            </a:r>
            <a:r>
              <a:rPr lang="de-DE" dirty="0" smtClean="0"/>
              <a:t> = 110 aus 5 Programmen)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05" b="47476"/>
          <a:stretch/>
        </p:blipFill>
        <p:spPr bwMode="auto">
          <a:xfrm>
            <a:off x="521071" y="2126831"/>
            <a:ext cx="4806505" cy="35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59518" y="6024610"/>
            <a:ext cx="4931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(Sudeck &amp; Conzelmann, 2014,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Z f Gesundheitspsychologie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>
                <a:solidFill>
                  <a:srgbClr val="333333"/>
                </a:solidFill>
              </a:rPr>
              <a:pPr/>
              <a:t>19</a:t>
            </a:fld>
            <a:r>
              <a:rPr lang="de-DE" dirty="0" smtClean="0">
                <a:solidFill>
                  <a:srgbClr val="333333"/>
                </a:solidFill>
              </a:rPr>
              <a:t> | </a:t>
            </a:r>
            <a:r>
              <a:rPr lang="de-DE" dirty="0"/>
              <a:t>Prof. Dr. Gorden Sudeck, Transfer in den Alltag aus Sicht der Sportwissenschaft</a:t>
            </a:r>
            <a:endParaRPr lang="de-DE" dirty="0">
              <a:solidFill>
                <a:srgbClr val="33333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7938" t="26805" r="37938" b="24258"/>
          <a:stretch>
            <a:fillRect/>
          </a:stretch>
        </p:blipFill>
        <p:spPr bwMode="auto">
          <a:xfrm>
            <a:off x="5829896" y="2329077"/>
            <a:ext cx="2161449" cy="35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8057126" y="2690173"/>
            <a:ext cx="9864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MDBF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-Kurzskala</a:t>
            </a:r>
          </a:p>
          <a:p>
            <a:pPr algn="ctr"/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(3 Basis-dimensionen)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26480" y="4150658"/>
            <a:ext cx="1725253" cy="194111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015147" y="3516677"/>
            <a:ext cx="1725253" cy="194111"/>
          </a:xfrm>
          <a:prstGeom prst="rect">
            <a:avLst/>
          </a:prstGeom>
          <a:solidFill>
            <a:schemeClr val="tx2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690772" y="3591610"/>
            <a:ext cx="2838453" cy="646331"/>
          </a:xfrm>
          <a:prstGeom prst="rect">
            <a:avLst/>
          </a:prstGeom>
          <a:gradFill flip="none" rotWithShape="1">
            <a:gsLst>
              <a:gs pos="0">
                <a:srgbClr val="DA5454"/>
              </a:gs>
              <a:gs pos="100000">
                <a:srgbClr val="92D05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latin typeface="Arial" pitchFamily="34" charset="0"/>
                <a:cs typeface="Arial" pitchFamily="34" charset="0"/>
              </a:rPr>
              <a:t>Affektive Valenz</a:t>
            </a:r>
          </a:p>
          <a:p>
            <a:pPr algn="ctr"/>
            <a:r>
              <a:rPr lang="de-CH" sz="1600" b="1" dirty="0" smtClean="0">
                <a:latin typeface="Arial" pitchFamily="34" charset="0"/>
                <a:cs typeface="Arial" pitchFamily="34" charset="0"/>
              </a:rPr>
              <a:t>Schlechte - gute Stimmung</a:t>
            </a:r>
            <a:endParaRPr lang="de-CH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489961" y="5570638"/>
            <a:ext cx="12093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dirty="0" smtClean="0">
                <a:solidFill>
                  <a:schemeClr val="bg2"/>
                </a:solidFill>
              </a:rPr>
              <a:t>min. 10-15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66835" y="5570250"/>
            <a:ext cx="12093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dirty="0" smtClean="0">
                <a:solidFill>
                  <a:schemeClr val="bg2"/>
                </a:solidFill>
              </a:rPr>
              <a:t>min. 40-50</a:t>
            </a:r>
            <a:endParaRPr lang="de-DE" sz="1300" dirty="0">
              <a:solidFill>
                <a:schemeClr val="bg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789701" y="5544752"/>
            <a:ext cx="12044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dirty="0" smtClean="0">
                <a:solidFill>
                  <a:schemeClr val="bg2"/>
                </a:solidFill>
              </a:rPr>
              <a:t>nach Ende (60 min)</a:t>
            </a:r>
            <a:endParaRPr lang="de-DE" sz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18686"/>
            <a:ext cx="7700962" cy="369332"/>
          </a:xfrm>
        </p:spPr>
        <p:txBody>
          <a:bodyPr/>
          <a:lstStyle/>
          <a:p>
            <a:r>
              <a:rPr lang="de-DE" dirty="0" smtClean="0"/>
              <a:t>Reha-Therapiestandards </a:t>
            </a:r>
            <a:r>
              <a:rPr lang="de-DE" sz="1800" b="0" dirty="0" smtClean="0"/>
              <a:t>(DRV Bund, 2016)</a:t>
            </a:r>
            <a:endParaRPr lang="de-DE" sz="18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2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/>
          <a:srcRect b="9742"/>
          <a:stretch/>
        </p:blipFill>
        <p:spPr>
          <a:xfrm>
            <a:off x="197427" y="1419709"/>
            <a:ext cx="6580274" cy="46240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b="83647"/>
          <a:stretch/>
        </p:blipFill>
        <p:spPr>
          <a:xfrm>
            <a:off x="4500942" y="3812216"/>
            <a:ext cx="6970223" cy="8575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/>
          <a:srcRect t="50170" b="11373"/>
          <a:stretch/>
        </p:blipFill>
        <p:spPr>
          <a:xfrm>
            <a:off x="4500943" y="4669769"/>
            <a:ext cx="6970223" cy="20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951860"/>
            <a:ext cx="8110537" cy="738664"/>
          </a:xfrm>
        </p:spPr>
        <p:txBody>
          <a:bodyPr/>
          <a:lstStyle/>
          <a:p>
            <a:r>
              <a:rPr lang="de-DE" dirty="0" smtClean="0"/>
              <a:t>Prospektive Bedeutung affektiver Reaktionen </a:t>
            </a:r>
            <a:br>
              <a:rPr lang="de-DE" dirty="0" smtClean="0"/>
            </a:br>
            <a:r>
              <a:rPr lang="de-DE" dirty="0" smtClean="0"/>
              <a:t>für zukünftige körperlich-sportliche Aktivität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868488"/>
            <a:ext cx="8324378" cy="4352925"/>
          </a:xfrm>
        </p:spPr>
        <p:txBody>
          <a:bodyPr/>
          <a:lstStyle/>
          <a:p>
            <a:r>
              <a:rPr lang="de-DE" dirty="0" smtClean="0"/>
              <a:t>Systematisches Review: Vergleich affektiver Reaktionen </a:t>
            </a:r>
            <a:br>
              <a:rPr lang="de-DE" dirty="0" smtClean="0"/>
            </a:br>
            <a:r>
              <a:rPr lang="de-DE" b="1" dirty="0" smtClean="0">
                <a:solidFill>
                  <a:srgbClr val="009900"/>
                </a:solidFill>
              </a:rPr>
              <a:t>während</a:t>
            </a:r>
            <a:r>
              <a:rPr lang="de-DE" dirty="0" smtClean="0"/>
              <a:t> und </a:t>
            </a:r>
            <a:r>
              <a:rPr lang="de-DE" b="1" dirty="0" smtClean="0">
                <a:solidFill>
                  <a:schemeClr val="tx2"/>
                </a:solidFill>
              </a:rPr>
              <a:t>nach</a:t>
            </a:r>
            <a:r>
              <a:rPr lang="de-DE" dirty="0" smtClean="0"/>
              <a:t> der Aktivität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(Rhodes &amp; Kates, 2015, 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Ann. </a:t>
            </a:r>
            <a:r>
              <a:rPr lang="de-DE" sz="1600" i="1" dirty="0" err="1" smtClean="0">
                <a:solidFill>
                  <a:schemeClr val="bg1">
                    <a:lumMod val="50000"/>
                  </a:schemeClr>
                </a:solidFill>
              </a:rPr>
              <a:t>Behav</a:t>
            </a:r>
            <a:r>
              <a:rPr lang="de-DE" sz="1600" i="1" dirty="0" smtClean="0">
                <a:solidFill>
                  <a:schemeClr val="bg1">
                    <a:lumMod val="50000"/>
                  </a:schemeClr>
                </a:solidFill>
              </a:rPr>
              <a:t>. Med.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476"/>
          <a:stretch/>
        </p:blipFill>
        <p:spPr bwMode="auto">
          <a:xfrm>
            <a:off x="200124" y="3269446"/>
            <a:ext cx="4280145" cy="297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>
                <a:solidFill>
                  <a:srgbClr val="333333"/>
                </a:solidFill>
              </a:rPr>
              <a:pPr/>
              <a:t>20</a:t>
            </a:fld>
            <a:r>
              <a:rPr lang="de-DE" dirty="0" smtClean="0">
                <a:solidFill>
                  <a:srgbClr val="333333"/>
                </a:solidFill>
              </a:rPr>
              <a:t> | </a:t>
            </a:r>
            <a:r>
              <a:rPr lang="de-DE" dirty="0"/>
              <a:t>Prof. Dr. Gorden Sudeck, Transfer in den Alltag aus Sicht der Sportwissenschaft</a:t>
            </a:r>
            <a:endParaRPr lang="de-DE" dirty="0">
              <a:solidFill>
                <a:srgbClr val="333333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50940" y="3587262"/>
            <a:ext cx="1706853" cy="2054835"/>
          </a:xfrm>
          <a:prstGeom prst="rect">
            <a:avLst/>
          </a:prstGeom>
          <a:solidFill>
            <a:srgbClr val="F8F8F8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 descr="AAAA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1540" y="3677103"/>
            <a:ext cx="1465651" cy="18751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245638" y="2699811"/>
            <a:ext cx="27978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i="1" dirty="0" smtClean="0"/>
              <a:t>nachfolgendes Volumen körperlich-sportlicher Aktivität</a:t>
            </a:r>
            <a:br>
              <a:rPr lang="de-DE" sz="1500" i="1" dirty="0" smtClean="0"/>
            </a:br>
            <a:r>
              <a:rPr lang="de-DE" sz="1500" i="1" dirty="0" smtClean="0"/>
              <a:t>(7 Tage bis 12 Monate)</a:t>
            </a:r>
            <a:endParaRPr lang="de-DE" sz="1500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962677" y="2814845"/>
            <a:ext cx="318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i="1" dirty="0" smtClean="0"/>
              <a:t>Affektive Reaktion </a:t>
            </a:r>
            <a:br>
              <a:rPr lang="de-DE" sz="1500" i="1" dirty="0" smtClean="0"/>
            </a:br>
            <a:r>
              <a:rPr lang="de-DE" sz="1500" i="1" dirty="0" smtClean="0"/>
              <a:t>während/nach Aktivitätsepisode </a:t>
            </a:r>
            <a:endParaRPr lang="de-DE" sz="1500" i="1" dirty="0"/>
          </a:p>
        </p:txBody>
      </p:sp>
      <p:cxnSp>
        <p:nvCxnSpPr>
          <p:cNvPr id="7" name="Gerade Verbindung mit Pfeil 6"/>
          <p:cNvCxnSpPr>
            <a:stCxn id="13" idx="3"/>
            <a:endCxn id="12" idx="1"/>
          </p:cNvCxnSpPr>
          <p:nvPr/>
        </p:nvCxnSpPr>
        <p:spPr>
          <a:xfrm>
            <a:off x="4144891" y="3091844"/>
            <a:ext cx="2100747" cy="38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21" idx="3"/>
          </p:cNvCxnSpPr>
          <p:nvPr/>
        </p:nvCxnSpPr>
        <p:spPr>
          <a:xfrm>
            <a:off x="3953425" y="4001670"/>
            <a:ext cx="308911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feil nach links 18"/>
          <p:cNvSpPr/>
          <p:nvPr/>
        </p:nvSpPr>
        <p:spPr>
          <a:xfrm rot="10800000">
            <a:off x="2911240" y="4933738"/>
            <a:ext cx="4131297" cy="323243"/>
          </a:xfrm>
          <a:prstGeom prst="leftArrow">
            <a:avLst/>
          </a:prstGeom>
          <a:solidFill>
            <a:srgbClr val="00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329523" y="3638477"/>
            <a:ext cx="1573317" cy="18751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094892" y="3637990"/>
            <a:ext cx="858533" cy="7273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172121" y="5263019"/>
            <a:ext cx="27172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i="1" dirty="0" err="1" smtClean="0">
                <a:solidFill>
                  <a:srgbClr val="009900"/>
                </a:solidFill>
              </a:rPr>
              <a:t>Reliable</a:t>
            </a:r>
            <a:r>
              <a:rPr lang="de-DE" sz="1500" i="1" dirty="0" smtClean="0">
                <a:solidFill>
                  <a:srgbClr val="009900"/>
                </a:solidFill>
              </a:rPr>
              <a:t>, positive Assoziation:</a:t>
            </a:r>
          </a:p>
          <a:p>
            <a:pPr algn="ctr"/>
            <a:r>
              <a:rPr lang="de-DE" sz="1500" i="1" dirty="0" smtClean="0">
                <a:solidFill>
                  <a:srgbClr val="009900"/>
                </a:solidFill>
              </a:rPr>
              <a:t>4 von 4 Studien positiv</a:t>
            </a:r>
            <a:br>
              <a:rPr lang="de-DE" sz="1500" i="1" dirty="0" smtClean="0">
                <a:solidFill>
                  <a:srgbClr val="009900"/>
                </a:solidFill>
              </a:rPr>
            </a:br>
            <a:r>
              <a:rPr lang="de-DE" sz="1500" i="1" dirty="0" smtClean="0">
                <a:solidFill>
                  <a:srgbClr val="009900"/>
                </a:solidFill>
              </a:rPr>
              <a:t>(.18 &lt; r &lt; .51)</a:t>
            </a:r>
            <a:endParaRPr lang="de-DE" sz="1500" i="1" dirty="0">
              <a:solidFill>
                <a:srgbClr val="0099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121332" y="4012646"/>
            <a:ext cx="2596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i="1" dirty="0" smtClean="0">
                <a:solidFill>
                  <a:schemeClr val="tx2"/>
                </a:solidFill>
              </a:rPr>
              <a:t>„Null-Assoziation“:</a:t>
            </a:r>
          </a:p>
          <a:p>
            <a:pPr algn="ctr"/>
            <a:r>
              <a:rPr lang="de-DE" sz="1500" i="1" dirty="0" smtClean="0">
                <a:solidFill>
                  <a:schemeClr val="tx2"/>
                </a:solidFill>
              </a:rPr>
              <a:t>2½ von 9 Studien positiv</a:t>
            </a:r>
            <a:endParaRPr lang="de-DE" sz="15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4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326" y="870551"/>
            <a:ext cx="7700962" cy="36933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Zwischenfazit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1271" y="1493657"/>
            <a:ext cx="4438397" cy="252314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i="1" dirty="0" smtClean="0"/>
              <a:t>Lehrbuch-Aussagen 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Exercise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“-Phänomen“: </a:t>
            </a:r>
            <a:br>
              <a:rPr lang="de-DE" dirty="0" smtClean="0"/>
            </a:br>
            <a:r>
              <a:rPr lang="de-DE" dirty="0" smtClean="0"/>
              <a:t>(die meisten) Menschen fühlen sich durch sportliche Aktivitäten besser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21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849668" y="1166139"/>
            <a:ext cx="412536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8000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895350" indent="-17462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18573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622425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2079625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2536825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7pPr>
            <a:lvl8pPr marL="2994025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3451225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b="1" kern="0" dirty="0" smtClean="0"/>
              <a:t>Aktuelle Forschungsergebnisse </a:t>
            </a:r>
            <a:br>
              <a:rPr lang="de-DE" b="1" kern="0" dirty="0" smtClean="0"/>
            </a:br>
            <a:r>
              <a:rPr lang="de-DE" sz="16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600" kern="0" dirty="0" err="1" smtClean="0">
                <a:solidFill>
                  <a:schemeClr val="bg1">
                    <a:lumMod val="50000"/>
                  </a:schemeClr>
                </a:solidFill>
              </a:rPr>
              <a:t>zsf</a:t>
            </a:r>
            <a:r>
              <a:rPr lang="de-DE" sz="1600" kern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kern="0" dirty="0" err="1" smtClean="0">
                <a:solidFill>
                  <a:schemeClr val="bg1">
                    <a:lumMod val="50000"/>
                  </a:schemeClr>
                </a:solidFill>
              </a:rPr>
              <a:t>Ekkekakis</a:t>
            </a:r>
            <a:r>
              <a:rPr lang="de-DE" sz="1600" kern="0" dirty="0" smtClean="0">
                <a:solidFill>
                  <a:schemeClr val="bg1">
                    <a:lumMod val="50000"/>
                  </a:schemeClr>
                </a:solidFill>
              </a:rPr>
              <a:t>, 2015; </a:t>
            </a:r>
            <a:r>
              <a:rPr lang="de-DE" sz="1600" kern="0" dirty="0" err="1" smtClean="0">
                <a:solidFill>
                  <a:schemeClr val="bg1">
                    <a:lumMod val="50000"/>
                  </a:schemeClr>
                </a:solidFill>
              </a:rPr>
              <a:t>Ekkekakis</a:t>
            </a:r>
            <a:r>
              <a:rPr lang="de-DE" sz="1600" kern="0" dirty="0" smtClean="0">
                <a:solidFill>
                  <a:schemeClr val="bg1">
                    <a:lumMod val="50000"/>
                  </a:schemeClr>
                </a:solidFill>
              </a:rPr>
              <a:t> et al., 2011)</a:t>
            </a:r>
          </a:p>
          <a:p>
            <a:pPr>
              <a:spcAft>
                <a:spcPts val="600"/>
              </a:spcAft>
            </a:pPr>
            <a:r>
              <a:rPr lang="de-DE" sz="1900" i="1" kern="0" dirty="0" smtClean="0"/>
              <a:t>Bestimmte </a:t>
            </a:r>
            <a:r>
              <a:rPr lang="de-DE" sz="1900" kern="0" dirty="0" smtClean="0"/>
              <a:t>Dosierungen sportlicher Aktivität können bei </a:t>
            </a:r>
            <a:r>
              <a:rPr lang="de-DE" sz="1900" i="1" kern="0" dirty="0" smtClean="0"/>
              <a:t>manchen </a:t>
            </a:r>
            <a:r>
              <a:rPr lang="de-DE" sz="1900" kern="0" dirty="0" smtClean="0"/>
              <a:t>Menschen zur Verbesserung von Befinden führen</a:t>
            </a:r>
          </a:p>
          <a:p>
            <a:pPr>
              <a:spcAft>
                <a:spcPts val="600"/>
              </a:spcAft>
            </a:pPr>
            <a:r>
              <a:rPr lang="de-DE" sz="1900" kern="0" dirty="0"/>
              <a:t>die meisten bewegungsinaktiven Menschen fühlen sich bei sportlicher Aktivität schlechter</a:t>
            </a:r>
          </a:p>
          <a:p>
            <a:pPr>
              <a:spcAft>
                <a:spcPts val="600"/>
              </a:spcAft>
            </a:pPr>
            <a:r>
              <a:rPr lang="de-DE" sz="1900" kern="0" dirty="0" smtClean="0"/>
              <a:t>höchste inter-individuelle </a:t>
            </a:r>
            <a:r>
              <a:rPr lang="de-DE" sz="1900" kern="0" dirty="0"/>
              <a:t>Variabilität  affektiver Reaktionen während sportlicher Aktivität </a:t>
            </a:r>
          </a:p>
          <a:p>
            <a:pPr>
              <a:spcAft>
                <a:spcPts val="600"/>
              </a:spcAft>
            </a:pPr>
            <a:r>
              <a:rPr lang="de-DE" sz="1900" kern="0" dirty="0" smtClean="0"/>
              <a:t>prädiktive Bedeutung von affektiven Reaktionen </a:t>
            </a:r>
            <a:r>
              <a:rPr lang="de-DE" sz="1900" b="1" i="1" kern="0" dirty="0" smtClean="0"/>
              <a:t>während</a:t>
            </a:r>
            <a:r>
              <a:rPr lang="de-DE" sz="1900" kern="0" dirty="0" smtClean="0"/>
              <a:t> der Aktivität für zukünftiges Verhalten</a:t>
            </a:r>
          </a:p>
          <a:p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/>
          </a:p>
        </p:txBody>
      </p:sp>
      <p:sp>
        <p:nvSpPr>
          <p:cNvPr id="10" name="Textfeld 9"/>
          <p:cNvSpPr txBox="1"/>
          <p:nvPr/>
        </p:nvSpPr>
        <p:spPr>
          <a:xfrm rot="20951903">
            <a:off x="760678" y="3991572"/>
            <a:ext cx="7030468" cy="110799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88900" dir="5400000" sx="102000" sy="102000" algn="t" rotWithShape="0">
              <a:schemeClr val="accent6">
                <a:alpha val="3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Entwicklungspotenzial für </a:t>
            </a:r>
            <a:endParaRPr lang="de-DE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sportpsychologisch </a:t>
            </a:r>
            <a:r>
              <a:rPr lang="de-DE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basierte „</a:t>
            </a:r>
            <a:r>
              <a:rPr lang="de-DE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Person-orientierung“ </a:t>
            </a:r>
            <a:r>
              <a:rPr lang="de-DE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</a:t>
            </a:r>
            <a:r>
              <a:rPr lang="de-DE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aktuelle </a:t>
            </a:r>
            <a:r>
              <a:rPr lang="de-DE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Befindenseffekte</a:t>
            </a:r>
            <a:r>
              <a:rPr lang="de-DE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Bewegungsförderung</a:t>
            </a:r>
          </a:p>
        </p:txBody>
      </p:sp>
    </p:spTree>
    <p:extLst>
      <p:ext uri="{BB962C8B-B14F-4D97-AF65-F5344CB8AC3E}">
        <p14:creationId xmlns:p14="http://schemas.microsoft.com/office/powerpoint/2010/main" xmlns="" val="3910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58008"/>
            <a:ext cx="7700962" cy="369332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662" y="1484095"/>
            <a:ext cx="8415238" cy="4352925"/>
          </a:xfrm>
        </p:spPr>
        <p:txBody>
          <a:bodyPr/>
          <a:lstStyle/>
          <a:p>
            <a:r>
              <a:rPr lang="de-DE" sz="2400" dirty="0" smtClean="0"/>
              <a:t>Einführung: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Mangelnde Verhaltenswirkungen der Bewegungstherapie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Gesundheitswirkungen ↓ und </a:t>
            </a:r>
            <a:r>
              <a:rPr lang="de-DE" dirty="0" smtClean="0">
                <a:sym typeface="Wingdings" panose="05000000000000000000" pitchFamily="2" charset="2"/>
              </a:rPr>
              <a:t>Reha-Erfolg ↓</a:t>
            </a:r>
            <a:endParaRPr lang="de-DE" dirty="0" smtClean="0"/>
          </a:p>
          <a:p>
            <a:endParaRPr lang="de-DE" dirty="0" smtClean="0"/>
          </a:p>
          <a:p>
            <a:r>
              <a:rPr lang="de-DE" sz="2300" dirty="0" smtClean="0"/>
              <a:t>Verhaltensorientierung in der Bewegungstherapie 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1: motivationale Ausgangslage </a:t>
            </a:r>
            <a:br>
              <a:rPr lang="de-DE" dirty="0" smtClean="0"/>
            </a:br>
            <a:r>
              <a:rPr lang="de-DE" dirty="0" smtClean="0"/>
              <a:t>                                      (Handlungsphasen)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2: Individuelle Motive und Ziele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3: Affektives Befinden beim Training</a:t>
            </a:r>
          </a:p>
          <a:p>
            <a:pPr lvl="1"/>
            <a:endParaRPr lang="de-DE" dirty="0" smtClean="0"/>
          </a:p>
          <a:p>
            <a:r>
              <a:rPr lang="de-DE" sz="2400" dirty="0" smtClean="0"/>
              <a:t>Integration von Verhaltens- und Kompetenzorientierung</a:t>
            </a:r>
          </a:p>
          <a:p>
            <a:endParaRPr lang="de-DE" dirty="0"/>
          </a:p>
          <a:p>
            <a:r>
              <a:rPr lang="de-DE" sz="2400" dirty="0" smtClean="0"/>
              <a:t>Fazit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22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513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131338" y="911530"/>
            <a:ext cx="368890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Gesundheitsstörung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5" name="Group 29"/>
          <p:cNvGrpSpPr>
            <a:grpSpLocks/>
          </p:cNvGrpSpPr>
          <p:nvPr/>
        </p:nvGrpSpPr>
        <p:grpSpPr bwMode="auto">
          <a:xfrm>
            <a:off x="1188811" y="3378513"/>
            <a:ext cx="5630862" cy="1525588"/>
            <a:chOff x="1491" y="2946"/>
            <a:chExt cx="3547" cy="961"/>
          </a:xfrm>
        </p:grpSpPr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2376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189" y="3330"/>
              <a:ext cx="0" cy="17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2376" y="3330"/>
              <a:ext cx="1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1491" y="3159"/>
              <a:ext cx="35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1784" y="3500"/>
              <a:ext cx="111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prstClr val="black"/>
                  </a:solidFill>
                </a:rPr>
                <a:t>Umwelt-</a:t>
              </a:r>
              <a:r>
                <a:rPr lang="en-US" dirty="0" err="1" smtClean="0">
                  <a:solidFill>
                    <a:prstClr val="black"/>
                  </a:solidFill>
                </a:rPr>
                <a:t>faktoren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3598" y="3500"/>
              <a:ext cx="1440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 err="1" smtClean="0">
                  <a:solidFill>
                    <a:prstClr val="black"/>
                  </a:solidFill>
                </a:rPr>
                <a:t>Personale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err="1" smtClean="0">
                  <a:solidFill>
                    <a:prstClr val="black"/>
                  </a:solidFill>
                </a:rPr>
                <a:t>Faktoren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3261" y="294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1491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auto">
            <a:xfrm>
              <a:off x="5032" y="2946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-4296" y="2145686"/>
            <a:ext cx="2316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1F497D"/>
                </a:solidFill>
              </a:rPr>
              <a:t>Körperfunktionen</a:t>
            </a:r>
            <a:r>
              <a:rPr lang="en-US" b="1" dirty="0" smtClean="0">
                <a:solidFill>
                  <a:srgbClr val="1F497D"/>
                </a:solidFill>
              </a:rPr>
              <a:t> &amp; -</a:t>
            </a:r>
            <a:r>
              <a:rPr lang="en-US" b="1" dirty="0" err="1" smtClean="0">
                <a:solidFill>
                  <a:srgbClr val="1F497D"/>
                </a:solidFill>
              </a:rPr>
              <a:t>strukturen</a:t>
            </a:r>
            <a:endParaRPr lang="en-US" b="1" i="1" dirty="0">
              <a:solidFill>
                <a:srgbClr val="1F497D"/>
              </a:solidFill>
              <a:latin typeface="Times New Roman" charset="0"/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066806" y="2174150"/>
            <a:ext cx="180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1F497D"/>
                </a:solidFill>
              </a:rPr>
              <a:t>Aktivitäten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890698" y="2238280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1F497D"/>
                </a:solidFill>
              </a:rPr>
              <a:t>Partizipation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63" name="Line 40"/>
          <p:cNvSpPr>
            <a:spLocks noChangeShapeType="1"/>
          </p:cNvSpPr>
          <p:nvPr/>
        </p:nvSpPr>
        <p:spPr bwMode="auto">
          <a:xfrm>
            <a:off x="1160235" y="1766294"/>
            <a:ext cx="5621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de-DE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4" name="Line 41"/>
          <p:cNvSpPr>
            <a:spLocks noChangeShapeType="1"/>
          </p:cNvSpPr>
          <p:nvPr/>
        </p:nvSpPr>
        <p:spPr bwMode="auto">
          <a:xfrm>
            <a:off x="3970110" y="1428158"/>
            <a:ext cx="0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e-DE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5" name="Line 42"/>
          <p:cNvSpPr>
            <a:spLocks noChangeShapeType="1"/>
          </p:cNvSpPr>
          <p:nvPr/>
        </p:nvSpPr>
        <p:spPr bwMode="auto">
          <a:xfrm>
            <a:off x="1160235" y="1766294"/>
            <a:ext cx="0" cy="33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e-DE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6" name="Line 43"/>
          <p:cNvSpPr>
            <a:spLocks noChangeShapeType="1"/>
          </p:cNvSpPr>
          <p:nvPr/>
        </p:nvSpPr>
        <p:spPr bwMode="auto">
          <a:xfrm>
            <a:off x="6781573" y="1766294"/>
            <a:ext cx="0" cy="33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de-DE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19869" y="5687299"/>
            <a:ext cx="342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mod. n. Geidl,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Semrau,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Pfeifer,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Rehabilitation, 2014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126452" y="2324854"/>
            <a:ext cx="6362938" cy="3797774"/>
            <a:chOff x="1721524" y="2303652"/>
            <a:chExt cx="6362938" cy="379777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721524" y="2303652"/>
              <a:ext cx="6362938" cy="3797774"/>
              <a:chOff x="1721524" y="2272479"/>
              <a:chExt cx="6362938" cy="3797774"/>
            </a:xfrm>
          </p:grpSpPr>
          <p:cxnSp>
            <p:nvCxnSpPr>
              <p:cNvPr id="67" name="Gerade Verbindung mit Pfeil 66"/>
              <p:cNvCxnSpPr/>
              <p:nvPr/>
            </p:nvCxnSpPr>
            <p:spPr>
              <a:xfrm flipH="1" flipV="1">
                <a:off x="5239655" y="3327131"/>
                <a:ext cx="627282" cy="901638"/>
              </a:xfrm>
              <a:prstGeom prst="straightConnector1">
                <a:avLst/>
              </a:prstGeom>
              <a:ln w="50800" cmpd="sng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mit Pfeil 67"/>
              <p:cNvCxnSpPr>
                <a:stCxn id="74" idx="0"/>
              </p:cNvCxnSpPr>
              <p:nvPr/>
            </p:nvCxnSpPr>
            <p:spPr>
              <a:xfrm flipV="1">
                <a:off x="6053360" y="4851726"/>
                <a:ext cx="0" cy="277952"/>
              </a:xfrm>
              <a:prstGeom prst="straightConnector1">
                <a:avLst/>
              </a:prstGeom>
              <a:ln w="50800" cmpd="sng">
                <a:solidFill>
                  <a:srgbClr val="0070C0"/>
                </a:solidFill>
                <a:prstDash val="solid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>
                <a:off x="2843920" y="2273208"/>
                <a:ext cx="1008000" cy="0"/>
              </a:xfrm>
              <a:prstGeom prst="straightConnector1">
                <a:avLst/>
              </a:prstGeom>
              <a:ln w="50800" cmpd="dbl">
                <a:solidFill>
                  <a:schemeClr val="tx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/>
              <p:cNvCxnSpPr/>
              <p:nvPr/>
            </p:nvCxnSpPr>
            <p:spPr>
              <a:xfrm flipH="1" flipV="1">
                <a:off x="2781686" y="2490820"/>
                <a:ext cx="1008000" cy="1588"/>
              </a:xfrm>
              <a:prstGeom prst="straightConnector1">
                <a:avLst/>
              </a:prstGeom>
              <a:ln w="50800" cmpd="sng">
                <a:solidFill>
                  <a:srgbClr val="0070C0"/>
                </a:solidFill>
                <a:prstDash val="solid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/>
              <p:cNvCxnSpPr/>
              <p:nvPr/>
            </p:nvCxnSpPr>
            <p:spPr>
              <a:xfrm flipV="1">
                <a:off x="5436937" y="2272479"/>
                <a:ext cx="1008000" cy="3176"/>
              </a:xfrm>
              <a:prstGeom prst="straightConnector1">
                <a:avLst/>
              </a:prstGeom>
              <a:ln w="50800" cmpd="dbl">
                <a:solidFill>
                  <a:schemeClr val="tx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mit Pfeil 71"/>
              <p:cNvCxnSpPr/>
              <p:nvPr/>
            </p:nvCxnSpPr>
            <p:spPr>
              <a:xfrm>
                <a:off x="5436937" y="2491679"/>
                <a:ext cx="1008000" cy="14955"/>
              </a:xfrm>
              <a:prstGeom prst="straightConnector1">
                <a:avLst/>
              </a:prstGeom>
              <a:ln w="50800" cmpd="sng">
                <a:solidFill>
                  <a:srgbClr val="0070C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mit Pfeil 72"/>
              <p:cNvCxnSpPr>
                <a:stCxn id="74" idx="1"/>
              </p:cNvCxnSpPr>
              <p:nvPr/>
            </p:nvCxnSpPr>
            <p:spPr>
              <a:xfrm flipH="1" flipV="1">
                <a:off x="1721524" y="2851624"/>
                <a:ext cx="2895630" cy="2415798"/>
              </a:xfrm>
              <a:prstGeom prst="straightConnector1">
                <a:avLst/>
              </a:prstGeom>
              <a:ln w="50800" cmpd="dbl">
                <a:solidFill>
                  <a:schemeClr val="tx2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Ellipse 73"/>
              <p:cNvSpPr/>
              <p:nvPr/>
            </p:nvSpPr>
            <p:spPr>
              <a:xfrm>
                <a:off x="4022258" y="5129678"/>
                <a:ext cx="4062204" cy="940575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smtClean="0">
                    <a:solidFill>
                      <a:srgbClr val="1F497D"/>
                    </a:solidFill>
                  </a:rPr>
                  <a:t>Verhaltensorientierte Bewegungstherapie</a:t>
                </a:r>
                <a:endParaRPr lang="de-DE" sz="2000" b="1" dirty="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3289243" y="2467298"/>
              <a:ext cx="24438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 err="1" smtClean="0">
                  <a:solidFill>
                    <a:prstClr val="black"/>
                  </a:solidFill>
                </a:rPr>
                <a:t>z.B</a:t>
              </a:r>
              <a:r>
                <a:rPr lang="en-US" sz="1600" dirty="0" smtClean="0">
                  <a:solidFill>
                    <a:prstClr val="black"/>
                  </a:solidFill>
                </a:rPr>
                <a:t>. d570: 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angemessenes</a:t>
              </a:r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</a:rPr>
                <a:t>Niveau</a:t>
              </a:r>
              <a:r>
                <a:rPr lang="en-US" sz="1600" dirty="0">
                  <a:solidFill>
                    <a:prstClr val="black"/>
                  </a:solidFill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</a:rPr>
                <a:t>körperlicher</a:t>
              </a:r>
              <a:r>
                <a:rPr lang="en-US" sz="1600" dirty="0">
                  <a:solidFill>
                    <a:prstClr val="black"/>
                  </a:solidFill>
                </a:rPr>
                <a:t> 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Aktivität</a:t>
              </a:r>
              <a:endParaRPr lang="en-US" sz="16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8" name="Abgerundete rechteckige Legende 17"/>
          <p:cNvSpPr/>
          <p:nvPr/>
        </p:nvSpPr>
        <p:spPr>
          <a:xfrm>
            <a:off x="5975435" y="3134702"/>
            <a:ext cx="3027909" cy="931331"/>
          </a:xfrm>
          <a:prstGeom prst="wedgeRoundRectCallout">
            <a:avLst>
              <a:gd name="adj1" fmla="val -40503"/>
              <a:gd name="adj2" fmla="val 10537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Bewegungsbezogene </a:t>
            </a:r>
            <a:r>
              <a:rPr lang="de-DE" sz="2000" dirty="0" smtClean="0"/>
              <a:t>Gesundheitskompetenz</a:t>
            </a:r>
            <a:endParaRPr lang="de-DE" sz="20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23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</p:spTree>
    <p:extLst>
      <p:ext uri="{BB962C8B-B14F-4D97-AF65-F5344CB8AC3E}">
        <p14:creationId xmlns:p14="http://schemas.microsoft.com/office/powerpoint/2010/main" xmlns="" val="408661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1" y="924520"/>
            <a:ext cx="7700962" cy="738664"/>
          </a:xfrm>
        </p:spPr>
        <p:txBody>
          <a:bodyPr/>
          <a:lstStyle/>
          <a:p>
            <a:r>
              <a:rPr lang="de-DE" dirty="0" smtClean="0"/>
              <a:t>Einführung: KTL 2015 </a:t>
            </a:r>
            <a:br>
              <a:rPr lang="de-DE" dirty="0" smtClean="0"/>
            </a:br>
            <a:r>
              <a:rPr lang="de-DE" dirty="0" smtClean="0"/>
              <a:t>Förderung personaler Kompetenzen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714" y="275524"/>
            <a:ext cx="1966006" cy="18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984"/>
          <a:stretch/>
        </p:blipFill>
        <p:spPr bwMode="auto">
          <a:xfrm>
            <a:off x="179851" y="2133599"/>
            <a:ext cx="5969850" cy="36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047"/>
          <a:stretch/>
        </p:blipFill>
        <p:spPr bwMode="auto">
          <a:xfrm>
            <a:off x="208427" y="1777092"/>
            <a:ext cx="6235926" cy="47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 rot="10800000">
            <a:off x="740238" y="4864100"/>
            <a:ext cx="1219200" cy="546100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24</a:t>
            </a:fld>
            <a:r>
              <a:rPr lang="de-DE" dirty="0"/>
              <a:t> | Prof. Dr. Gorden Sudeck, Transfer in den Alltag aus Sicht der Sportwissenschaft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2087076" y="5254171"/>
            <a:ext cx="3529953" cy="424544"/>
            <a:chOff x="2087076" y="5254171"/>
            <a:chExt cx="3529953" cy="424544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3164776" y="5254171"/>
              <a:ext cx="2452253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2104572" y="5453744"/>
              <a:ext cx="3512457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2087076" y="5678715"/>
              <a:ext cx="1239314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hteck 36"/>
          <p:cNvSpPr/>
          <p:nvPr/>
        </p:nvSpPr>
        <p:spPr>
          <a:xfrm>
            <a:off x="208427" y="1777092"/>
            <a:ext cx="6285233" cy="43352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3481245" y="2046519"/>
            <a:ext cx="5299901" cy="4455658"/>
            <a:chOff x="3626385" y="2235201"/>
            <a:chExt cx="5299901" cy="445565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2742"/>
            <a:stretch/>
          </p:blipFill>
          <p:spPr bwMode="auto">
            <a:xfrm>
              <a:off x="3626385" y="2235201"/>
              <a:ext cx="5299901" cy="118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4260"/>
            <a:stretch/>
          </p:blipFill>
          <p:spPr bwMode="auto">
            <a:xfrm>
              <a:off x="3643738" y="3350246"/>
              <a:ext cx="5282548" cy="334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Pfeil nach links 12"/>
          <p:cNvSpPr/>
          <p:nvPr/>
        </p:nvSpPr>
        <p:spPr>
          <a:xfrm rot="10800000">
            <a:off x="3722926" y="5619745"/>
            <a:ext cx="1219200" cy="546100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5170652" y="5750377"/>
            <a:ext cx="2928322" cy="347442"/>
            <a:chOff x="5315792" y="5939059"/>
            <a:chExt cx="2928322" cy="347442"/>
          </a:xfrm>
        </p:grpSpPr>
        <p:cxnSp>
          <p:nvCxnSpPr>
            <p:cNvPr id="32" name="Gerade Verbindung 31"/>
            <p:cNvCxnSpPr/>
            <p:nvPr/>
          </p:nvCxnSpPr>
          <p:spPr>
            <a:xfrm>
              <a:off x="5315792" y="5939059"/>
              <a:ext cx="150592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5846287" y="6105070"/>
              <a:ext cx="1585027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6276335" y="6286501"/>
              <a:ext cx="1967779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958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7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53599" y="922910"/>
            <a:ext cx="8092717" cy="338554"/>
          </a:xfrm>
        </p:spPr>
        <p:txBody>
          <a:bodyPr/>
          <a:lstStyle/>
          <a:p>
            <a:r>
              <a:rPr lang="de-DE" sz="2200" dirty="0" smtClean="0"/>
              <a:t>Modell Bewegungsbezogene Gesundheitskompetenz</a:t>
            </a:r>
            <a:endParaRPr lang="de-DE" sz="2200" dirty="0"/>
          </a:p>
        </p:txBody>
      </p:sp>
      <p:sp>
        <p:nvSpPr>
          <p:cNvPr id="13" name="Rechteck 12"/>
          <p:cNvSpPr/>
          <p:nvPr/>
        </p:nvSpPr>
        <p:spPr>
          <a:xfrm>
            <a:off x="6654041" y="3589730"/>
            <a:ext cx="2192275" cy="5847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Gesundheitswirksame körperliche Aktivität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503565" y="1392284"/>
            <a:ext cx="3005337" cy="4849408"/>
            <a:chOff x="3503565" y="1392284"/>
            <a:chExt cx="3005337" cy="4849408"/>
          </a:xfrm>
        </p:grpSpPr>
        <p:sp>
          <p:nvSpPr>
            <p:cNvPr id="15" name="Rechteck 14"/>
            <p:cNvSpPr/>
            <p:nvPr/>
          </p:nvSpPr>
          <p:spPr>
            <a:xfrm>
              <a:off x="3503566" y="1929267"/>
              <a:ext cx="3005336" cy="43124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3503565" y="1392284"/>
              <a:ext cx="3005337" cy="462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</a:rPr>
                <a:t>Teilkompetenzen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829603" y="2024932"/>
              <a:ext cx="2218738" cy="584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smtClean="0">
                  <a:solidFill>
                    <a:schemeClr val="tx1"/>
                  </a:solidFill>
                </a:rPr>
                <a:t>Bewegungskompetenz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829603" y="3348396"/>
              <a:ext cx="2218738" cy="1040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b="1" dirty="0" smtClean="0">
                  <a:solidFill>
                    <a:schemeClr val="tx1"/>
                  </a:solidFill>
                </a:rPr>
                <a:t>Steuerungskompetenz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(bezogen auf adäquate </a:t>
              </a:r>
              <a:br>
                <a:rPr lang="de-DE" sz="1200" dirty="0" smtClean="0">
                  <a:solidFill>
                    <a:schemeClr val="tx1"/>
                  </a:solidFill>
                </a:rPr>
              </a:br>
              <a:r>
                <a:rPr lang="de-DE" sz="1200" dirty="0" smtClean="0">
                  <a:solidFill>
                    <a:schemeClr val="tx1"/>
                  </a:solidFill>
                </a:rPr>
                <a:t>körperliche Belastung </a:t>
              </a:r>
              <a:br>
                <a:rPr lang="de-DE" sz="1200" dirty="0" smtClean="0">
                  <a:solidFill>
                    <a:schemeClr val="tx1"/>
                  </a:solidFill>
                </a:rPr>
              </a:br>
              <a:r>
                <a:rPr lang="de-DE" sz="1200" dirty="0" smtClean="0">
                  <a:solidFill>
                    <a:schemeClr val="tx1"/>
                  </a:solidFill>
                </a:rPr>
                <a:t>im Hinblick auf Gesundheit und Wohlbefinden)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43883" y="5154954"/>
              <a:ext cx="2218737" cy="917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smtClean="0">
                  <a:solidFill>
                    <a:schemeClr val="tx1"/>
                  </a:solidFill>
                </a:rPr>
                <a:t>Bewegungsspezifische</a:t>
              </a:r>
              <a:r>
                <a:rPr 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>Selbstregulations-kompetenz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(motivational-volitional)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Gerade Verbindung mit Pfeil 19"/>
            <p:cNvCxnSpPr>
              <a:stCxn id="11" idx="2"/>
              <a:endCxn id="12" idx="0"/>
            </p:cNvCxnSpPr>
            <p:nvPr/>
          </p:nvCxnSpPr>
          <p:spPr>
            <a:xfrm>
              <a:off x="4938972" y="4388929"/>
              <a:ext cx="14280" cy="76602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stCxn id="10" idx="2"/>
              <a:endCxn id="11" idx="0"/>
            </p:cNvCxnSpPr>
            <p:nvPr/>
          </p:nvCxnSpPr>
          <p:spPr>
            <a:xfrm>
              <a:off x="4938972" y="2609722"/>
              <a:ext cx="0" cy="73867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/>
          <p:cNvSpPr txBox="1"/>
          <p:nvPr/>
        </p:nvSpPr>
        <p:spPr>
          <a:xfrm>
            <a:off x="6581471" y="4280782"/>
            <a:ext cx="233741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Zielperspektive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mit spezifischen Anforderungen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08788" y="1470663"/>
            <a:ext cx="280609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DE" dirty="0" smtClean="0"/>
              <a:t> - </a:t>
            </a:r>
            <a:r>
              <a:rPr lang="de-DE" i="1" dirty="0" smtClean="0"/>
              <a:t>Ausgangspunkt: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Gesundheitskompetenz </a:t>
            </a:r>
            <a:br>
              <a:rPr lang="de-DE" dirty="0"/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(z. B. Sorensen et al., 2012):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2"/>
                </a:solidFill>
              </a:rPr>
              <a:t>Entscheidungen </a:t>
            </a:r>
            <a:r>
              <a:rPr lang="de-DE" dirty="0">
                <a:solidFill>
                  <a:schemeClr val="bg2"/>
                </a:solidFill>
              </a:rPr>
              <a:t>treffen können, die sich positiv auf Gesundheit und Wohlbefinden auswirken</a:t>
            </a:r>
          </a:p>
          <a:p>
            <a:pPr marL="174625" indent="-174625"/>
            <a:endParaRPr lang="de-DE" dirty="0" smtClean="0"/>
          </a:p>
          <a:p>
            <a:pPr marL="174625" indent="-174625"/>
            <a:endParaRPr lang="de-CH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4625" indent="-174625"/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74625" indent="-174625"/>
            <a:endParaRPr lang="de-CH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4625" indent="-174625"/>
            <a:endParaRPr lang="de-CH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4625" indent="-174625"/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Pfeifer, Sudeck, Geidl &amp;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Tallner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2013;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Sudeck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&amp; Pfeifer,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2016)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74625" indent="-174625"/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6188479" y="3670308"/>
            <a:ext cx="414670" cy="423634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25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7976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654041" y="3589730"/>
            <a:ext cx="2192275" cy="5847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Gesundheitswirksame </a:t>
            </a:r>
            <a:r>
              <a:rPr lang="de-DE" sz="1400" dirty="0" smtClean="0">
                <a:solidFill>
                  <a:schemeClr val="tx1"/>
                </a:solidFill>
              </a:rPr>
              <a:t>körperliche Aktivität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03566" y="1929267"/>
            <a:ext cx="3005336" cy="43124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503565" y="1392284"/>
            <a:ext cx="3005337" cy="46255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Teilkompetenzen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29603" y="2024932"/>
            <a:ext cx="2218738" cy="5847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Bewegungskompetenz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9603" y="3348396"/>
            <a:ext cx="2218738" cy="1040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Steuerungskompetenz</a:t>
            </a: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(bezogen auf adäquate 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körperliche Belastung 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im Hinblick auf Gesundheit und Wohlbefinden)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843883" y="5154954"/>
            <a:ext cx="2218737" cy="9178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Bewegungsspezifische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Selbstregulations-kompetenz</a:t>
            </a: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(motivational-volitional)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1" idx="2"/>
            <a:endCxn id="12" idx="0"/>
          </p:cNvCxnSpPr>
          <p:nvPr/>
        </p:nvCxnSpPr>
        <p:spPr>
          <a:xfrm>
            <a:off x="4938972" y="4388929"/>
            <a:ext cx="14280" cy="7660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  <a:endCxn id="11" idx="0"/>
          </p:cNvCxnSpPr>
          <p:nvPr/>
        </p:nvCxnSpPr>
        <p:spPr>
          <a:xfrm>
            <a:off x="4938972" y="2609722"/>
            <a:ext cx="0" cy="73867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leichschenkliges Dreieck 18"/>
          <p:cNvSpPr/>
          <p:nvPr/>
        </p:nvSpPr>
        <p:spPr>
          <a:xfrm rot="5400000">
            <a:off x="6188479" y="3670308"/>
            <a:ext cx="414670" cy="423634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/>
          <p:cNvSpPr/>
          <p:nvPr/>
        </p:nvSpPr>
        <p:spPr>
          <a:xfrm>
            <a:off x="147137" y="4625197"/>
            <a:ext cx="3573866" cy="1373223"/>
          </a:xfrm>
          <a:prstGeom prst="wedgeRoundRectCallout">
            <a:avLst>
              <a:gd name="adj1" fmla="val 56130"/>
              <a:gd name="adj2" fmla="val 15465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550" dirty="0" smtClean="0">
                <a:solidFill>
                  <a:prstClr val="black"/>
                </a:solidFill>
              </a:rPr>
              <a:t>können die für die nachhaltige Wirkungen auf Gesundheit und Wohlbefinden unabdingbare </a:t>
            </a:r>
            <a:r>
              <a:rPr lang="de-DE" sz="1550" b="1" dirty="0" smtClean="0">
                <a:solidFill>
                  <a:schemeClr val="tx2"/>
                </a:solidFill>
              </a:rPr>
              <a:t>Regelmäßigkeit körperlich-sportlicher Aktivität </a:t>
            </a:r>
            <a:r>
              <a:rPr lang="de-DE" sz="1550" dirty="0" smtClean="0">
                <a:solidFill>
                  <a:prstClr val="black"/>
                </a:solidFill>
              </a:rPr>
              <a:t>sicherstellen</a:t>
            </a:r>
            <a:endParaRPr lang="de-DE" sz="1550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7049" y="3982382"/>
            <a:ext cx="3373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Personen mit hoher Selbstregulationskompetenz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721898" y="885693"/>
            <a:ext cx="8869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200" kern="0" dirty="0" smtClean="0"/>
              <a:t>Modell zur bewegungsbezogenen Gesundheitskompetenz</a:t>
            </a:r>
            <a:endParaRPr lang="de-DE" sz="2200" kern="0" dirty="0"/>
          </a:p>
        </p:txBody>
      </p:sp>
      <p:sp>
        <p:nvSpPr>
          <p:cNvPr id="18" name="Rechteck 17"/>
          <p:cNvSpPr/>
          <p:nvPr/>
        </p:nvSpPr>
        <p:spPr>
          <a:xfrm>
            <a:off x="3721003" y="6420194"/>
            <a:ext cx="3047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Sudeck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&amp; Pfeifer;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2016,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SPWI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38394"/>
            <a:ext cx="7705725" cy="307777"/>
          </a:xfrm>
        </p:spPr>
        <p:txBody>
          <a:bodyPr/>
          <a:lstStyle/>
          <a:p>
            <a:fld id="{5D0272F5-1B8E-49D7-B378-026629F14E8A}" type="slidenum">
              <a:rPr lang="de-DE" smtClean="0"/>
              <a:pPr/>
              <a:t>26</a:t>
            </a:fld>
            <a:r>
              <a:rPr lang="de-DE" dirty="0" smtClean="0"/>
              <a:t> | Prof. Dr. </a:t>
            </a:r>
            <a:r>
              <a:rPr lang="de-DE" dirty="0"/>
              <a:t>Gorden </a:t>
            </a:r>
            <a:r>
              <a:rPr lang="de-DE" dirty="0" smtClean="0"/>
              <a:t>Sudeck	</a:t>
            </a:r>
            <a:endParaRPr lang="de-DE" dirty="0"/>
          </a:p>
          <a:p>
            <a:endParaRPr lang="de-DE" dirty="0"/>
          </a:p>
        </p:txBody>
      </p:sp>
      <p:sp>
        <p:nvSpPr>
          <p:cNvPr id="21" name="Abgerundete rechteckige Legende 20"/>
          <p:cNvSpPr/>
          <p:nvPr/>
        </p:nvSpPr>
        <p:spPr>
          <a:xfrm>
            <a:off x="0" y="1957652"/>
            <a:ext cx="3843883" cy="1724406"/>
          </a:xfrm>
          <a:prstGeom prst="wedgeRoundRectCallout">
            <a:avLst>
              <a:gd name="adj1" fmla="val 54565"/>
              <a:gd name="adj2" fmla="val -3930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550" dirty="0" smtClean="0">
                <a:solidFill>
                  <a:prstClr val="black"/>
                </a:solidFill>
              </a:rPr>
              <a:t>können die </a:t>
            </a:r>
            <a:r>
              <a:rPr lang="de-DE" sz="1550" b="1" dirty="0" smtClean="0">
                <a:solidFill>
                  <a:schemeClr val="tx2"/>
                </a:solidFill>
              </a:rPr>
              <a:t>unmittelbar bewegungsbezogenen Anforderungen</a:t>
            </a:r>
            <a:r>
              <a:rPr lang="de-DE" sz="1550" dirty="0" smtClean="0">
                <a:solidFill>
                  <a:schemeClr val="tx2"/>
                </a:solidFill>
              </a:rPr>
              <a:t> </a:t>
            </a:r>
            <a:r>
              <a:rPr lang="de-DE" sz="1550" dirty="0" smtClean="0">
                <a:solidFill>
                  <a:prstClr val="black"/>
                </a:solidFill>
              </a:rPr>
              <a:t>von gesundheitssportlichen Aktivitäten oder körperlicher Alltagsaktivität adäquat bewältigen</a:t>
            </a:r>
            <a:endParaRPr lang="de-DE" sz="1550" dirty="0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6675" y="1386797"/>
            <a:ext cx="26717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Personen mit hoher Bewegungskompetenz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uild="allAtOnce" animBg="1"/>
      <p:bldP spid="4" grpId="0" animBg="1"/>
      <p:bldP spid="4" grpId="1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654041" y="3589730"/>
            <a:ext cx="2192275" cy="5847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Gesundheitswirksame körperliche </a:t>
            </a:r>
            <a:r>
              <a:rPr lang="de-DE" sz="1400" dirty="0" smtClean="0">
                <a:solidFill>
                  <a:schemeClr val="tx1"/>
                </a:solidFill>
              </a:rPr>
              <a:t>Aktivität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03566" y="1929267"/>
            <a:ext cx="3005336" cy="43124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503565" y="1392284"/>
            <a:ext cx="3005337" cy="46255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Teilkompetenzen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29603" y="2024932"/>
            <a:ext cx="2218738" cy="5847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Bewegungskompetenz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9603" y="3348396"/>
            <a:ext cx="2218738" cy="10405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Steuerungskompetenz</a:t>
            </a: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(bezogen auf adäquate 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körperliche Belastung 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im Hinblick auf Gesundheit und Wohlbefinden)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843883" y="5154954"/>
            <a:ext cx="2218737" cy="9178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Bewegungsspezifische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b="1" dirty="0" smtClean="0">
                <a:solidFill>
                  <a:schemeClr val="tx1"/>
                </a:solidFill>
              </a:rPr>
              <a:t>Selbstregulations-kompetenz</a:t>
            </a: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(motivational-volitional)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11" idx="2"/>
            <a:endCxn id="12" idx="0"/>
          </p:cNvCxnSpPr>
          <p:nvPr/>
        </p:nvCxnSpPr>
        <p:spPr>
          <a:xfrm>
            <a:off x="4938972" y="4388929"/>
            <a:ext cx="14280" cy="76602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  <a:endCxn id="11" idx="0"/>
          </p:cNvCxnSpPr>
          <p:nvPr/>
        </p:nvCxnSpPr>
        <p:spPr>
          <a:xfrm>
            <a:off x="4938972" y="2609722"/>
            <a:ext cx="0" cy="73867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leichschenkliges Dreieck 18"/>
          <p:cNvSpPr/>
          <p:nvPr/>
        </p:nvSpPr>
        <p:spPr>
          <a:xfrm rot="5400000">
            <a:off x="6188479" y="3670308"/>
            <a:ext cx="414670" cy="423634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/>
          <p:cNvSpPr/>
          <p:nvPr/>
        </p:nvSpPr>
        <p:spPr>
          <a:xfrm>
            <a:off x="110599" y="2826957"/>
            <a:ext cx="3573866" cy="1373223"/>
          </a:xfrm>
          <a:prstGeom prst="wedgeRoundRectCallout">
            <a:avLst>
              <a:gd name="adj1" fmla="val 56130"/>
              <a:gd name="adj2" fmla="val 15465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1550" dirty="0" smtClean="0">
                <a:solidFill>
                  <a:prstClr val="black"/>
                </a:solidFill>
              </a:rPr>
              <a:t>können die eigene körperliche Belastung adäquat auf </a:t>
            </a:r>
            <a:r>
              <a:rPr lang="de-DE" sz="1550" b="1" dirty="0" smtClean="0">
                <a:solidFill>
                  <a:schemeClr val="tx2"/>
                </a:solidFill>
              </a:rPr>
              <a:t>positive Auswirkungen auf Gesundheit und Wohlbefinden ausrichten</a:t>
            </a:r>
            <a:endParaRPr lang="de-DE" sz="1550" dirty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1274" y="2260140"/>
            <a:ext cx="26717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Personen mit hoher Steuerungskompetenz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721898" y="885693"/>
            <a:ext cx="8869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DE" sz="2200" kern="0" smtClean="0"/>
              <a:t>Modell zur bewegungsbezogenen Gesundheitskompetenz</a:t>
            </a:r>
            <a:endParaRPr lang="de-DE" sz="2200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6607631" y="4296693"/>
            <a:ext cx="25363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2"/>
                </a:solidFill>
              </a:rPr>
              <a:t>↑ Gesundheitsgewinne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2"/>
                </a:solidFill>
              </a:rPr>
              <a:t>↓ Gesundheitsrisiken</a:t>
            </a:r>
            <a:endParaRPr lang="de-DE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tx2"/>
                </a:solidFill>
              </a:rPr>
              <a:t>↑ positives affektives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   Befinden</a:t>
            </a:r>
          </a:p>
          <a:p>
            <a:pPr>
              <a:spcBef>
                <a:spcPts val="600"/>
              </a:spcBef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(ACSM, 2011; </a:t>
            </a:r>
            <a:b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 err="1" smtClean="0">
                <a:solidFill>
                  <a:schemeClr val="bg1">
                    <a:lumMod val="50000"/>
                  </a:schemeClr>
                </a:solidFill>
              </a:rPr>
              <a:t>Ekkekakis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, 2011)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38394"/>
            <a:ext cx="7705725" cy="153888"/>
          </a:xfrm>
        </p:spPr>
        <p:txBody>
          <a:bodyPr/>
          <a:lstStyle/>
          <a:p>
            <a:fld id="{DD158AA4-7A80-4F25-A15F-08FBDB73EB2D}" type="slidenum">
              <a:rPr lang="de-DE" smtClean="0"/>
              <a:pPr/>
              <a:t>27</a:t>
            </a:fld>
            <a:r>
              <a:rPr lang="de-DE" dirty="0" smtClean="0"/>
              <a:t> | Prof. Dr. </a:t>
            </a:r>
            <a:r>
              <a:rPr lang="de-DE" dirty="0"/>
              <a:t>Gorden </a:t>
            </a:r>
            <a:r>
              <a:rPr lang="de-DE" dirty="0" smtClean="0"/>
              <a:t>Sudeck	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3632898" y="6437635"/>
            <a:ext cx="3047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Sudeck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&amp; Pfeifer;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2016,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SPWI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8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054" y="908308"/>
            <a:ext cx="7989432" cy="369332"/>
          </a:xfrm>
        </p:spPr>
        <p:txBody>
          <a:bodyPr/>
          <a:lstStyle/>
          <a:p>
            <a:r>
              <a:rPr lang="de-DE" dirty="0" smtClean="0"/>
              <a:t>Empirisches Beispiel: Selbsteinschätzungsverfahren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004891"/>
              </p:ext>
            </p:extLst>
          </p:nvPr>
        </p:nvGraphicFramePr>
        <p:xfrm>
          <a:off x="230966" y="1822982"/>
          <a:ext cx="2842300" cy="4420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2300"/>
              </a:tblGrid>
              <a:tr h="195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Steuerungskompetenz</a:t>
                      </a:r>
                      <a:r>
                        <a:rPr lang="de-DE" sz="1800" baseline="0" dirty="0" smtClean="0"/>
                        <a:t> </a:t>
                      </a:r>
                      <a:br>
                        <a:rPr lang="de-DE" sz="1800" baseline="0" dirty="0" smtClean="0"/>
                      </a:br>
                      <a:r>
                        <a:rPr lang="de-DE" sz="1800" baseline="0" dirty="0" smtClean="0"/>
                        <a:t>mit Fokus </a:t>
                      </a:r>
                      <a:br>
                        <a:rPr lang="de-DE" sz="1800" baseline="0" dirty="0" smtClean="0"/>
                      </a:br>
                      <a:r>
                        <a:rPr lang="de-DE" sz="1800" b="1" baseline="0" dirty="0" smtClean="0"/>
                        <a:t>körperliches Training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(6 Items in Anlehnung an Beschreibungen zur Steuerungskompetenz, </a:t>
                      </a:r>
                      <a:b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Pfeifer, 2007)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baseline="0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baseline="0" dirty="0" smtClean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/>
                        <a:t>mit Fokus </a:t>
                      </a:r>
                      <a:r>
                        <a:rPr lang="de-DE" sz="1800" b="1" baseline="0" dirty="0" err="1" smtClean="0"/>
                        <a:t>Befindensregulation</a:t>
                      </a:r>
                      <a:endParaRPr lang="de-DE" sz="18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4 Items adaptiert nach</a:t>
                      </a:r>
                      <a: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de-DE" sz="14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von Lenartz (2012)</a:t>
                      </a:r>
                      <a:endParaRPr lang="de-DE" sz="1400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57">
                <a:tc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28</a:t>
            </a:fld>
            <a:r>
              <a:rPr lang="de-DE" dirty="0" smtClean="0"/>
              <a:t> | </a:t>
            </a:r>
            <a:r>
              <a:rPr lang="de-DE" dirty="0"/>
              <a:t>Prof. </a:t>
            </a:r>
            <a:r>
              <a:rPr lang="de-DE" dirty="0" smtClean="0"/>
              <a:t>Dr. Gorden Sudeck	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244650" y="1469872"/>
            <a:ext cx="5754971" cy="3169505"/>
          </a:xfrm>
          <a:prstGeom prst="wedgeRoundRectCallout">
            <a:avLst>
              <a:gd name="adj1" fmla="val -57027"/>
              <a:gd name="adj2" fmla="val -23640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>
              <a:spcAft>
                <a:spcPts val="600"/>
              </a:spcAft>
            </a:pPr>
            <a:r>
              <a:rPr lang="de-DE" sz="1600" dirty="0" smtClean="0"/>
              <a:t> </a:t>
            </a:r>
            <a:r>
              <a:rPr lang="de-DE" sz="1600" dirty="0"/>
              <a:t>[Belastungskontrolle</a:t>
            </a:r>
            <a:r>
              <a:rPr lang="de-DE" sz="1600" dirty="0" smtClean="0"/>
              <a:t>]</a:t>
            </a:r>
            <a:br>
              <a:rPr lang="de-DE" sz="1600" dirty="0" smtClean="0"/>
            </a:br>
            <a:r>
              <a:rPr lang="de-DE" sz="1600" b="1" dirty="0" smtClean="0"/>
              <a:t>„</a:t>
            </a:r>
            <a:r>
              <a:rPr lang="de-DE" sz="1600" b="1" i="1" dirty="0" smtClean="0"/>
              <a:t>Ich </a:t>
            </a:r>
            <a:r>
              <a:rPr lang="de-DE" sz="1600" b="1" i="1" dirty="0"/>
              <a:t>kann Signale meines Körpers (Puls, Atemgeschwindigkeit) sehr gut dafür nutzen, um die Höhe der Belastung einzuschätzen und zu regulieren</a:t>
            </a:r>
            <a:r>
              <a:rPr lang="de-DE" sz="1600" b="1" i="1" dirty="0" smtClean="0"/>
              <a:t>.“</a:t>
            </a:r>
          </a:p>
          <a:p>
            <a:pPr>
              <a:spcAft>
                <a:spcPts val="600"/>
              </a:spcAft>
            </a:pPr>
            <a:r>
              <a:rPr lang="de-DE" sz="1600" b="1" i="1" dirty="0" smtClean="0"/>
              <a:t>„Ich </a:t>
            </a:r>
            <a:r>
              <a:rPr lang="de-DE" sz="1600" b="1" i="1" dirty="0"/>
              <a:t>weiß, worauf ich bei meinem Körper achten muss, damit ich mich nicht über- oder unterfordere.</a:t>
            </a:r>
          </a:p>
          <a:p>
            <a:pPr>
              <a:spcAft>
                <a:spcPts val="600"/>
              </a:spcAft>
            </a:pPr>
            <a:r>
              <a:rPr lang="de-DE" sz="1600" dirty="0" smtClean="0"/>
              <a:t>[Anwendung Trainingswissen und gesundheitsförderliche Aktivitätsgestaltung]</a:t>
            </a:r>
            <a:br>
              <a:rPr lang="de-DE" sz="1600" dirty="0" smtClean="0"/>
            </a:br>
            <a:r>
              <a:rPr lang="de-DE" sz="1600" b="1" dirty="0" smtClean="0"/>
              <a:t>„</a:t>
            </a:r>
            <a:r>
              <a:rPr lang="de-DE" sz="1600" b="1" i="1" dirty="0"/>
              <a:t>Wenn ich meine Gesundheit durch die Kräftigung der </a:t>
            </a:r>
            <a:r>
              <a:rPr lang="de-DE" sz="1600" b="1" i="1" dirty="0" smtClean="0"/>
              <a:t>Rumpfmuskulatur </a:t>
            </a:r>
            <a:r>
              <a:rPr lang="de-DE" sz="1600" b="1" i="1" dirty="0"/>
              <a:t>(Rücken, Bauch) fördern möchte, traue ich mir zu, die richtigen Übungen auszuwählen.</a:t>
            </a:r>
            <a:endParaRPr lang="de-DE" sz="1600" b="1" i="1" dirty="0" smtClean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3263900" y="4937760"/>
            <a:ext cx="5638800" cy="1235981"/>
          </a:xfrm>
          <a:prstGeom prst="wedgeRoundRectCallout">
            <a:avLst>
              <a:gd name="adj1" fmla="val -60036"/>
              <a:gd name="adj2" fmla="val -42137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1" i="1" dirty="0" smtClean="0"/>
              <a:t>„Ich </a:t>
            </a:r>
            <a:r>
              <a:rPr lang="de-DE" sz="1600" b="1" i="1" dirty="0"/>
              <a:t>bin in der Lage durch körperliche Aktivität meine Stimmung zu regulieren</a:t>
            </a:r>
            <a:r>
              <a:rPr lang="de-DE" sz="1600" b="1" i="1" dirty="0" smtClean="0"/>
              <a:t>.“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1" i="1" dirty="0" smtClean="0"/>
              <a:t>„Ich </a:t>
            </a:r>
            <a:r>
              <a:rPr lang="de-DE" sz="1600" b="1" i="1" dirty="0"/>
              <a:t>kann aufgestauten Stress und innere Anspannung durch Bewegung gut wieder abbauen</a:t>
            </a:r>
            <a:r>
              <a:rPr lang="de-DE" sz="1600" b="1" i="1" dirty="0" smtClean="0"/>
              <a:t>.“</a:t>
            </a:r>
            <a:endParaRPr lang="de-DE" b="1" i="1" dirty="0"/>
          </a:p>
        </p:txBody>
      </p:sp>
      <p:sp>
        <p:nvSpPr>
          <p:cNvPr id="9" name="Rechteck 8"/>
          <p:cNvSpPr/>
          <p:nvPr/>
        </p:nvSpPr>
        <p:spPr>
          <a:xfrm>
            <a:off x="3661717" y="6407092"/>
            <a:ext cx="3047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Sudeck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&amp; Pfeifer;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2016, </a:t>
            </a:r>
            <a:r>
              <a:rPr lang="de-DE" sz="1400" i="1" dirty="0" smtClean="0">
                <a:solidFill>
                  <a:schemeClr val="bg1">
                    <a:lumMod val="50000"/>
                  </a:schemeClr>
                </a:solidFill>
              </a:rPr>
              <a:t>SPWI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2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020" y="917270"/>
            <a:ext cx="7700962" cy="101566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de-DE" dirty="0" smtClean="0"/>
              <a:t>Rehabilitandinnen und Rehabilitanden </a:t>
            </a:r>
            <a:br>
              <a:rPr lang="de-DE" dirty="0" smtClean="0"/>
            </a:br>
            <a:r>
              <a:rPr lang="de-DE" dirty="0" smtClean="0"/>
              <a:t>zu Beginn einer Reha-Maßnahme </a:t>
            </a:r>
            <a:br>
              <a:rPr lang="de-DE" dirty="0" smtClean="0"/>
            </a:br>
            <a:r>
              <a:rPr lang="de-DE" sz="1800" b="0" dirty="0" smtClean="0"/>
              <a:t>(n = 1028; Herz-Kreislauf, Orthopädie, Onkologie, Stoffwechsel)</a:t>
            </a:r>
            <a:endParaRPr lang="de-DE" sz="18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875898" y="2256099"/>
            <a:ext cx="32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SKT:</a:t>
            </a:r>
            <a:r>
              <a:rPr lang="de-DE" dirty="0" smtClean="0"/>
              <a:t> Steuerungskompetenz körperliches Training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20984" y="2256099"/>
            <a:ext cx="325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BR:</a:t>
            </a:r>
            <a:r>
              <a:rPr lang="de-DE" dirty="0" smtClean="0"/>
              <a:t> bewegungsbezogene Befindensregulation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876" y="2973416"/>
            <a:ext cx="3879731" cy="31087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81" y="2902430"/>
            <a:ext cx="4209860" cy="33732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38394"/>
            <a:ext cx="7705725" cy="307777"/>
          </a:xfrm>
        </p:spPr>
        <p:txBody>
          <a:bodyPr/>
          <a:lstStyle/>
          <a:p>
            <a:fld id="{A37F7639-0678-4596-8649-C4CFDB3036EB}" type="slidenum">
              <a:rPr lang="de-DE" smtClean="0"/>
              <a:pPr/>
              <a:t>29</a:t>
            </a:fld>
            <a:r>
              <a:rPr lang="de-DE" dirty="0" smtClean="0"/>
              <a:t> | Prof. Dr. Gorden Sudeck	</a:t>
            </a:r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774733" y="6350911"/>
            <a:ext cx="2184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(Huber &amp;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Sudeck, 2014)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0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1041797"/>
            <a:ext cx="7700962" cy="615553"/>
          </a:xfrm>
        </p:spPr>
        <p:txBody>
          <a:bodyPr/>
          <a:lstStyle/>
          <a:p>
            <a:r>
              <a:rPr lang="de-DE" altLang="de-DE" sz="2000" dirty="0" smtClean="0">
                <a:latin typeface="Arial" panose="020B0604020202020204" pitchFamily="34" charset="0"/>
              </a:rPr>
              <a:t>Welcher zeitliche Anteil der Rehabilitation entfiel auf bewegungstherapeutische Leistungen in D?</a:t>
            </a:r>
          </a:p>
        </p:txBody>
      </p:sp>
      <p:graphicFrame>
        <p:nvGraphicFramePr>
          <p:cNvPr id="37479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0675" y="3071813"/>
          <a:ext cx="4143375" cy="1576387"/>
        </p:xfrm>
        <a:graphic>
          <a:graphicData uri="http://schemas.openxmlformats.org/presentationml/2006/ole">
            <p:oleObj spid="_x0000_s4528" name="Diagramm" r:id="rId4" imgW="8715375" imgH="3314700" progId="Excel.Chart.8">
              <p:embed/>
            </p:oleObj>
          </a:graphicData>
        </a:graphic>
      </p:graphicFrame>
      <p:graphicFrame>
        <p:nvGraphicFramePr>
          <p:cNvPr id="374795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-36513" y="1881188"/>
          <a:ext cx="9361488" cy="3908425"/>
        </p:xfrm>
        <a:graphic>
          <a:graphicData uri="http://schemas.openxmlformats.org/presentationml/2006/ole">
            <p:oleObj spid="_x0000_s4529" name="Diagramm" r:id="rId5" imgW="8801100" imgH="3676650" progId="Excel.Chart.8">
              <p:embed/>
            </p:oleObj>
          </a:graphicData>
        </a:graphic>
      </p:graphicFrame>
      <p:sp>
        <p:nvSpPr>
          <p:cNvPr id="5" name="Rechteck 4"/>
          <p:cNvSpPr/>
          <p:nvPr/>
        </p:nvSpPr>
        <p:spPr>
          <a:xfrm>
            <a:off x="789350" y="5921153"/>
            <a:ext cx="7709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(Datenbasis: DRV-Bund-QS; Brüggemann &amp; </a:t>
            </a:r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</a:rPr>
              <a:t>Sewöster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, 2015, Reha-Kolloquium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r>
              <a:rPr lang="de-DE" dirty="0" smtClean="0"/>
              <a:t>3 | </a:t>
            </a:r>
            <a:r>
              <a:rPr lang="de-DE" dirty="0"/>
              <a:t>Prof</a:t>
            </a:r>
            <a:r>
              <a:rPr lang="de-DE" dirty="0" smtClean="0"/>
              <a:t>. Dr. </a:t>
            </a:r>
            <a:r>
              <a:rPr lang="de-DE" dirty="0"/>
              <a:t>Gorden </a:t>
            </a:r>
            <a:r>
              <a:rPr lang="de-DE" dirty="0" smtClean="0"/>
              <a:t>Sudeck, Transfer in den Alltag aus Sicht der Sportwissenschaft	</a:t>
            </a:r>
            <a:endParaRPr lang="de-DE" dirty="0"/>
          </a:p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745184" y="2422566"/>
            <a:ext cx="1223159" cy="349858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14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65016"/>
            <a:ext cx="7700962" cy="156966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de-DE" dirty="0" smtClean="0"/>
              <a:t>Rehabilitandinnen und Rehabilitanden </a:t>
            </a:r>
            <a:br>
              <a:rPr lang="de-DE" dirty="0" smtClean="0"/>
            </a:br>
            <a:r>
              <a:rPr lang="de-DE" dirty="0" smtClean="0"/>
              <a:t>mit Suchterkrankungen</a:t>
            </a:r>
            <a:br>
              <a:rPr lang="de-DE" dirty="0" smtClean="0"/>
            </a:br>
            <a:r>
              <a:rPr lang="de-DE" sz="1800" b="0" dirty="0" smtClean="0">
                <a:solidFill>
                  <a:schemeClr val="tx2"/>
                </a:solidFill>
              </a:rPr>
              <a:t>(n = 35; Sucht-Rehabilitation, </a:t>
            </a:r>
            <a:br>
              <a:rPr lang="de-DE" sz="1800" b="0" dirty="0" smtClean="0">
                <a:solidFill>
                  <a:schemeClr val="tx2"/>
                </a:solidFill>
              </a:rPr>
            </a:br>
            <a:r>
              <a:rPr lang="de-DE" sz="1800" b="0" dirty="0" smtClean="0">
                <a:solidFill>
                  <a:schemeClr val="tx2"/>
                </a:solidFill>
              </a:rPr>
              <a:t>Fachklinik </a:t>
            </a:r>
            <a:r>
              <a:rPr lang="de-DE" sz="1800" b="0" dirty="0">
                <a:solidFill>
                  <a:schemeClr val="tx2"/>
                </a:solidFill>
              </a:rPr>
              <a:t>Drogenhilfe, </a:t>
            </a:r>
            <a:r>
              <a:rPr lang="de-DE" sz="1800" b="0" dirty="0" smtClean="0">
                <a:solidFill>
                  <a:schemeClr val="tx2"/>
                </a:solidFill>
              </a:rPr>
              <a:t>TÜ, Tagesklinik RT, Tages-Reha RT)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endParaRPr lang="de-DE" sz="1800" b="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5898" y="2256099"/>
            <a:ext cx="32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SKT:</a:t>
            </a:r>
            <a:r>
              <a:rPr lang="de-DE" dirty="0" smtClean="0"/>
              <a:t> Steuerungskompetenz körperliches Training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220984" y="2256099"/>
            <a:ext cx="325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BR:</a:t>
            </a:r>
            <a:r>
              <a:rPr lang="de-DE" dirty="0" smtClean="0"/>
              <a:t> bewegungsbezogene Befindensregulation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876" y="3040791"/>
            <a:ext cx="3879731" cy="31087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81" y="2969805"/>
            <a:ext cx="4209860" cy="3373242"/>
          </a:xfrm>
          <a:prstGeom prst="rect">
            <a:avLst/>
          </a:prstGeom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38394"/>
            <a:ext cx="7705725" cy="153888"/>
          </a:xfrm>
        </p:spPr>
        <p:txBody>
          <a:bodyPr/>
          <a:lstStyle/>
          <a:p>
            <a:fld id="{A37F7639-0678-4596-8649-C4CFDB3036EB}" type="slidenum">
              <a:rPr lang="de-DE" smtClean="0"/>
              <a:pPr/>
              <a:t>30</a:t>
            </a:fld>
            <a:r>
              <a:rPr lang="de-DE" dirty="0" smtClean="0"/>
              <a:t> | Prof. Dr. Gorden Sudeck	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451842" y="6417808"/>
            <a:ext cx="3398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Gottfried 2015, Bachelor-Arbeit)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aute 2"/>
          <p:cNvSpPr/>
          <p:nvPr/>
        </p:nvSpPr>
        <p:spPr>
          <a:xfrm>
            <a:off x="2754085" y="2875443"/>
            <a:ext cx="174171" cy="20682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/>
          <p:cNvCxnSpPr/>
          <p:nvPr/>
        </p:nvCxnSpPr>
        <p:spPr>
          <a:xfrm>
            <a:off x="2271605" y="2978857"/>
            <a:ext cx="11391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6464539" y="3039856"/>
            <a:ext cx="1139132" cy="471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aute 13"/>
          <p:cNvSpPr/>
          <p:nvPr/>
        </p:nvSpPr>
        <p:spPr>
          <a:xfrm>
            <a:off x="6914361" y="2936442"/>
            <a:ext cx="174171" cy="20682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5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/>
          <a:srcRect l="78950" t="7148" r="1547" b="57585"/>
          <a:stretch/>
        </p:blipFill>
        <p:spPr>
          <a:xfrm>
            <a:off x="7904299" y="3218045"/>
            <a:ext cx="1041128" cy="12173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158" y="924584"/>
            <a:ext cx="7941579" cy="738664"/>
          </a:xfrm>
        </p:spPr>
        <p:txBody>
          <a:bodyPr/>
          <a:lstStyle/>
          <a:p>
            <a:r>
              <a:rPr lang="de-DE" dirty="0" smtClean="0"/>
              <a:t>Exkurs: Bewegungsspezifische </a:t>
            </a:r>
            <a:r>
              <a:rPr lang="de-DE" dirty="0"/>
              <a:t>Befindensregulation </a:t>
            </a:r>
            <a:r>
              <a:rPr lang="de-DE" dirty="0" smtClean="0"/>
              <a:t>und affektive Reaktion beim ausdauernden Laufen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822098"/>
            <a:ext cx="7705725" cy="3969104"/>
          </a:xfrm>
        </p:spPr>
        <p:txBody>
          <a:bodyPr/>
          <a:lstStyle/>
          <a:p>
            <a:r>
              <a:rPr lang="de-DE" sz="1700" dirty="0" smtClean="0"/>
              <a:t>37 Jungen und 27 Mädchen der 9. Klasse (Gymnasium)</a:t>
            </a:r>
          </a:p>
          <a:p>
            <a:r>
              <a:rPr lang="de-DE" sz="1700" dirty="0" smtClean="0"/>
              <a:t>Laufaufgabe über 850m; 15 Runden</a:t>
            </a:r>
          </a:p>
          <a:p>
            <a:r>
              <a:rPr lang="de-DE" sz="1700" dirty="0" smtClean="0"/>
              <a:t>Erfassung der Kompetenz für </a:t>
            </a:r>
            <a:r>
              <a:rPr lang="de-DE" sz="1700" dirty="0" err="1" smtClean="0"/>
              <a:t>bewegungs</a:t>
            </a:r>
            <a:r>
              <a:rPr lang="de-DE" sz="1700" dirty="0" smtClean="0"/>
              <a:t>. Befindensregulation (BR; </a:t>
            </a:r>
            <a:r>
              <a:rPr lang="el-GR" sz="1700" i="1" dirty="0" smtClean="0"/>
              <a:t>α</a:t>
            </a:r>
            <a:r>
              <a:rPr lang="de-DE" sz="1700" dirty="0" smtClean="0"/>
              <a:t> = .85)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7" y="6484922"/>
            <a:ext cx="7705725" cy="152400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31</a:t>
            </a:fld>
            <a:r>
              <a:rPr lang="de-DE" dirty="0" smtClean="0"/>
              <a:t> |  Prof. Dr. Gorden Sudeck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/>
          <a:srcRect l="962" t="2395" r="17100" b="2202"/>
          <a:stretch/>
        </p:blipFill>
        <p:spPr>
          <a:xfrm>
            <a:off x="3189065" y="2762451"/>
            <a:ext cx="4568897" cy="344322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41167" y="3586747"/>
            <a:ext cx="291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‚Tempogefühl‘-Aufgabe:</a:t>
            </a:r>
            <a:br>
              <a:rPr lang="de-DE" b="1" dirty="0" smtClean="0"/>
            </a:br>
            <a:r>
              <a:rPr lang="de-DE" dirty="0" smtClean="0"/>
              <a:t>gleichmäßiges Tempo </a:t>
            </a:r>
            <a:br>
              <a:rPr lang="de-DE" dirty="0" smtClean="0"/>
            </a:br>
            <a:r>
              <a:rPr lang="de-DE" dirty="0" smtClean="0"/>
              <a:t>bei moderater Belastung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5970398" y="6421906"/>
            <a:ext cx="245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Haible, […] &amp; Sudeck (2016)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901" y="935476"/>
            <a:ext cx="7700962" cy="369332"/>
          </a:xfrm>
        </p:spPr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99" y="1381920"/>
            <a:ext cx="7747463" cy="4352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800" dirty="0"/>
              <a:t>Menschen </a:t>
            </a:r>
            <a:r>
              <a:rPr lang="de-DE" sz="1800" b="1" dirty="0"/>
              <a:t>auf die Anforderungen </a:t>
            </a:r>
            <a:r>
              <a:rPr lang="de-DE" sz="1800" b="1" dirty="0">
                <a:solidFill>
                  <a:schemeClr val="tx2"/>
                </a:solidFill>
              </a:rPr>
              <a:t>regelmäßiger</a:t>
            </a:r>
            <a:r>
              <a:rPr lang="de-DE" sz="1800" b="1" dirty="0"/>
              <a:t>   </a:t>
            </a:r>
            <a:r>
              <a:rPr lang="de-DE" sz="1800" b="1" dirty="0">
                <a:solidFill>
                  <a:schemeClr val="tx2"/>
                </a:solidFill>
              </a:rPr>
              <a:t>gesundheitswirksamer</a:t>
            </a:r>
            <a:r>
              <a:rPr lang="de-DE" sz="1800" b="1" dirty="0"/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und </a:t>
            </a:r>
            <a:r>
              <a:rPr lang="de-DE" sz="1800" b="1" dirty="0" err="1" smtClean="0">
                <a:solidFill>
                  <a:schemeClr val="tx2"/>
                </a:solidFill>
              </a:rPr>
              <a:t>wohlbefindensförderlicher</a:t>
            </a:r>
            <a:r>
              <a:rPr lang="de-DE" sz="1800" b="1" dirty="0" smtClean="0">
                <a:solidFill>
                  <a:schemeClr val="tx2"/>
                </a:solidFill>
              </a:rPr>
              <a:t> </a:t>
            </a:r>
            <a:r>
              <a:rPr lang="de-DE" sz="1800" b="1" dirty="0" smtClean="0"/>
              <a:t>körperlicher </a:t>
            </a:r>
            <a:r>
              <a:rPr lang="de-DE" sz="1800" b="1" dirty="0"/>
              <a:t>Aktivität </a:t>
            </a:r>
            <a:r>
              <a:rPr lang="de-DE" sz="1800" b="1" dirty="0" smtClean="0"/>
              <a:t>vorbereiten 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Verknüpfung </a:t>
            </a:r>
            <a:r>
              <a:rPr lang="de-DE" sz="1800" dirty="0"/>
              <a:t>von Elementen des </a:t>
            </a:r>
            <a:r>
              <a:rPr lang="de-DE" sz="1800" b="1" dirty="0"/>
              <a:t>körperlichen Übens und Trainierens</a:t>
            </a:r>
            <a:r>
              <a:rPr lang="de-DE" sz="1800" dirty="0"/>
              <a:t> mit Förderung von </a:t>
            </a:r>
            <a:r>
              <a:rPr lang="de-DE" sz="1800" b="1" dirty="0"/>
              <a:t>Steuerungskompetenz</a:t>
            </a:r>
            <a:r>
              <a:rPr lang="de-DE" sz="1800" dirty="0"/>
              <a:t> und </a:t>
            </a:r>
            <a:r>
              <a:rPr lang="de-DE" sz="1800" b="1" dirty="0" smtClean="0"/>
              <a:t>Selbstregulationskompetenz</a:t>
            </a:r>
          </a:p>
          <a:p>
            <a:pPr>
              <a:spcBef>
                <a:spcPts val="1200"/>
              </a:spcBef>
            </a:pPr>
            <a:r>
              <a:rPr lang="de-DE" sz="1800" b="1" dirty="0" smtClean="0"/>
              <a:t>Stärkung </a:t>
            </a:r>
            <a:r>
              <a:rPr lang="de-DE" sz="1800" b="1" dirty="0" err="1" smtClean="0"/>
              <a:t>person</a:t>
            </a:r>
            <a:r>
              <a:rPr lang="de-DE" sz="1800" b="1" dirty="0" smtClean="0"/>
              <a:t>-orientierter Ansätze </a:t>
            </a:r>
            <a:r>
              <a:rPr lang="de-DE" sz="1800" dirty="0" smtClean="0"/>
              <a:t>für Motivations- und Kompetenzförderung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32</a:t>
            </a:fld>
            <a:r>
              <a:rPr lang="de-DE" dirty="0" smtClean="0"/>
              <a:t> | Prof. Dr. Gorden </a:t>
            </a:r>
            <a:r>
              <a:rPr lang="de-DE" dirty="0"/>
              <a:t>Sudeck 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237426" y="5215208"/>
            <a:ext cx="2906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Pfeifer </a:t>
            </a:r>
            <a:r>
              <a:rPr lang="de-DE" sz="15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Sudeck, 2016 </a:t>
            </a:r>
            <a:b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in Bengel &amp; Mittag (Hrsg.), </a:t>
            </a:r>
            <a:r>
              <a:rPr lang="de-DE" sz="1500" i="1" dirty="0" smtClean="0">
                <a:solidFill>
                  <a:schemeClr val="bg1">
                    <a:lumMod val="50000"/>
                  </a:schemeClr>
                </a:solidFill>
              </a:rPr>
              <a:t>Psychologie in der medizinischen Rehabilitation</a:t>
            </a:r>
            <a:endParaRPr lang="de-D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503418">
            <a:off x="584887" y="4811150"/>
            <a:ext cx="4985248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outerShdw blurRad="50800" dist="88900" dir="5400000" sx="102000" sy="102000" algn="t" rotWithShape="0">
              <a:schemeClr val="accent6">
                <a:alpha val="3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 Wollen zum ‚gesundheitskompetenten Tun‘</a:t>
            </a:r>
          </a:p>
        </p:txBody>
      </p:sp>
    </p:spTree>
    <p:extLst>
      <p:ext uri="{BB962C8B-B14F-4D97-AF65-F5344CB8AC3E}">
        <p14:creationId xmlns:p14="http://schemas.microsoft.com/office/powerpoint/2010/main" xmlns="" val="39155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19138" y="1076325"/>
            <a:ext cx="7700962" cy="5081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2055813"/>
            <a:ext cx="3919537" cy="3049587"/>
          </a:xfrm>
        </p:spPr>
        <p:txBody>
          <a:bodyPr/>
          <a:lstStyle/>
          <a:p>
            <a:pPr marL="0" indent="0">
              <a:buFontTx/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solidFill>
                  <a:schemeClr val="bg1"/>
                </a:solidFill>
              </a:rPr>
              <a:t>Prof. Dr. Gorden Sudeck</a:t>
            </a:r>
            <a:endParaRPr lang="de-DE" sz="18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solidFill>
                  <a:schemeClr val="bg1"/>
                </a:solidFill>
              </a:rPr>
              <a:t>Universität Tübingen</a:t>
            </a:r>
            <a:br>
              <a:rPr lang="de-DE" sz="18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Institut für Sportwissenschaft</a:t>
            </a:r>
            <a:br>
              <a:rPr lang="de-DE" sz="18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Abteilung Bildungs- und Gesundheitsforschung im Sport</a:t>
            </a:r>
            <a:br>
              <a:rPr lang="de-DE" sz="18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Wächterstr. 67, </a:t>
            </a:r>
            <a:r>
              <a:rPr lang="de-DE" sz="1800" dirty="0">
                <a:solidFill>
                  <a:schemeClr val="bg1"/>
                </a:solidFill>
              </a:rPr>
              <a:t>72074 Tübingen</a:t>
            </a:r>
          </a:p>
          <a:p>
            <a:pPr marL="0" indent="0">
              <a:buFontTx/>
              <a:buNone/>
            </a:pPr>
            <a:r>
              <a:rPr lang="de-DE" sz="1800" dirty="0">
                <a:solidFill>
                  <a:schemeClr val="bg1"/>
                </a:solidFill>
              </a:rPr>
              <a:t>Telefon: +49 7071 </a:t>
            </a:r>
            <a:r>
              <a:rPr lang="de-DE" sz="1800" dirty="0" smtClean="0">
                <a:solidFill>
                  <a:schemeClr val="bg1"/>
                </a:solidFill>
              </a:rPr>
              <a:t>29-76039</a:t>
            </a:r>
            <a:endParaRPr lang="de-DE" sz="18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de-DE" sz="1800" u="sng" dirty="0" smtClean="0">
                <a:solidFill>
                  <a:schemeClr val="bg1"/>
                </a:solidFill>
              </a:rPr>
              <a:t>gorden.sudeck@uni-tuebingen.de</a:t>
            </a:r>
            <a:endParaRPr lang="de-DE" sz="1800" u="sng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89063" y="1397000"/>
            <a:ext cx="690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Vielen Dank für Ihre Aufmerksamkeit!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838397"/>
            <a:ext cx="7700962" cy="738664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Welche Dauer pro Woche nahmen </a:t>
            </a:r>
            <a:r>
              <a:rPr lang="de-DE" altLang="de-DE" dirty="0" err="1">
                <a:latin typeface="Arial" panose="020B0604020202020204" pitchFamily="34" charset="0"/>
              </a:rPr>
              <a:t>bewegungsthera-peutische</a:t>
            </a:r>
            <a:r>
              <a:rPr lang="de-DE" altLang="de-DE" dirty="0">
                <a:latin typeface="Arial" panose="020B0604020202020204" pitchFamily="34" charset="0"/>
              </a:rPr>
              <a:t> Leistungen ein?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4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  <p:graphicFrame>
        <p:nvGraphicFramePr>
          <p:cNvPr id="5" name="Diagramm 2"/>
          <p:cNvGraphicFramePr>
            <a:graphicFrameLocks/>
          </p:cNvGraphicFramePr>
          <p:nvPr/>
        </p:nvGraphicFramePr>
        <p:xfrm>
          <a:off x="752475" y="1690688"/>
          <a:ext cx="7575550" cy="4340225"/>
        </p:xfrm>
        <a:graphic>
          <a:graphicData uri="http://schemas.openxmlformats.org/presentationml/2006/ole">
            <p:oleObj spid="_x0000_s14370" name="Diagramm" r:id="rId3" imgW="8162925" imgH="4676775" progId="Excel.Chart.8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4102573" y="5982957"/>
            <a:ext cx="45611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/>
              <a:t>Brüggemann &amp; </a:t>
            </a:r>
            <a:r>
              <a:rPr lang="de-DE" sz="1500" dirty="0" err="1" smtClean="0"/>
              <a:t>Sewöster</a:t>
            </a:r>
            <a:r>
              <a:rPr lang="de-DE" sz="1500" dirty="0" smtClean="0"/>
              <a:t>, 2015, Reha-Kolloquium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xmlns="" val="19476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659" y="1047474"/>
            <a:ext cx="7700962" cy="738664"/>
          </a:xfrm>
        </p:spPr>
        <p:txBody>
          <a:bodyPr/>
          <a:lstStyle/>
          <a:p>
            <a:r>
              <a:rPr lang="de-DE" dirty="0" smtClean="0"/>
              <a:t>Körperliches </a:t>
            </a:r>
            <a:r>
              <a:rPr lang="de-DE" dirty="0"/>
              <a:t>Training und </a:t>
            </a:r>
            <a:r>
              <a:rPr lang="de-DE" dirty="0" smtClean="0"/>
              <a:t>Depressive Störungen –</a:t>
            </a:r>
            <a:br>
              <a:rPr lang="de-DE" dirty="0" smtClean="0"/>
            </a:br>
            <a:r>
              <a:rPr lang="de-DE" dirty="0" smtClean="0"/>
              <a:t>Meta-analytische Befunde zur Wirksamkeit 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849006" y="2671949"/>
          <a:ext cx="6299939" cy="295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68"/>
                <a:gridCol w="476518"/>
                <a:gridCol w="669702"/>
                <a:gridCol w="1449205"/>
                <a:gridCol w="498763"/>
                <a:gridCol w="724395"/>
                <a:gridCol w="1401288"/>
              </a:tblGrid>
              <a:tr h="5794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Cooney</a:t>
                      </a:r>
                      <a:r>
                        <a:rPr lang="de-DE" sz="1600" dirty="0" smtClean="0"/>
                        <a:t> et al. 2013</a:t>
                      </a:r>
                      <a:r>
                        <a:rPr lang="de-DE" sz="1600" baseline="0" dirty="0" smtClean="0"/>
                        <a:t> (</a:t>
                      </a:r>
                      <a:r>
                        <a:rPr lang="de-DE" sz="1600" baseline="0" dirty="0" err="1" smtClean="0"/>
                        <a:t>Cochrane</a:t>
                      </a:r>
                      <a:r>
                        <a:rPr lang="de-DE" sz="1600" baseline="0" dirty="0" smtClean="0"/>
                        <a:t>-Review)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Silveira</a:t>
                      </a:r>
                      <a:r>
                        <a:rPr lang="de-DE" sz="1600" dirty="0" smtClean="0"/>
                        <a:t> et al., 2013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8293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i="1" dirty="0" smtClean="0"/>
                        <a:t>k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SMD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CI 95%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i="1" dirty="0" smtClean="0"/>
                        <a:t>k</a:t>
                      </a:r>
                      <a:endParaRPr lang="de-DE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SMD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CI 95%</a:t>
                      </a:r>
                      <a:endParaRPr lang="de-DE" sz="1500" dirty="0"/>
                    </a:p>
                  </a:txBody>
                  <a:tcPr/>
                </a:tc>
              </a:tr>
              <a:tr h="582934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Overall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35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-0.62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-0.81;</a:t>
                      </a:r>
                      <a:r>
                        <a:rPr lang="de-DE" sz="1500" b="1" baseline="0" dirty="0" smtClean="0"/>
                        <a:t> -</a:t>
                      </a:r>
                      <a:r>
                        <a:rPr lang="de-DE" sz="1500" b="1" dirty="0" smtClean="0"/>
                        <a:t>0.42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18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-0.61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/>
                        <a:t>-0.88; -0.33</a:t>
                      </a:r>
                      <a:endParaRPr lang="de-DE" sz="1500" b="1" dirty="0"/>
                    </a:p>
                  </a:txBody>
                  <a:tcPr/>
                </a:tc>
              </a:tr>
              <a:tr h="41596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Aerobic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28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-0.55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-0.77; -0.34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14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-0.52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-0.79;</a:t>
                      </a:r>
                      <a:r>
                        <a:rPr lang="de-DE" sz="1500" baseline="0" dirty="0" smtClean="0"/>
                        <a:t> -</a:t>
                      </a:r>
                      <a:r>
                        <a:rPr lang="de-DE" sz="1500" dirty="0" smtClean="0"/>
                        <a:t>0.25</a:t>
                      </a:r>
                      <a:endParaRPr lang="de-DE" sz="1500" dirty="0"/>
                    </a:p>
                  </a:txBody>
                  <a:tcPr/>
                </a:tc>
              </a:tr>
              <a:tr h="367421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Strength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4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-1.03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-1.52; -0.53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4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-0.96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-1.97; </a:t>
                      </a:r>
                      <a:r>
                        <a:rPr lang="de-DE" sz="1500" dirty="0" smtClean="0">
                          <a:solidFill>
                            <a:srgbClr val="FF0000"/>
                          </a:solidFill>
                        </a:rPr>
                        <a:t>0.05</a:t>
                      </a:r>
                      <a:endParaRPr lang="de-DE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751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Mixed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3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-0.85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-1.85</a:t>
                      </a:r>
                      <a:r>
                        <a:rPr lang="de-DE" sz="1500" baseline="0" dirty="0" smtClean="0"/>
                        <a:t>; </a:t>
                      </a:r>
                      <a:r>
                        <a:rPr lang="de-DE" sz="1500" baseline="0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de-DE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5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  <p:sp>
        <p:nvSpPr>
          <p:cNvPr id="6" name="Rechteck 5"/>
          <p:cNvSpPr/>
          <p:nvPr/>
        </p:nvSpPr>
        <p:spPr>
          <a:xfrm>
            <a:off x="737773" y="1891137"/>
            <a:ext cx="871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Effektstärken auf Reduktion depressiver Symptomatik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b="1" dirty="0" smtClean="0"/>
              <a:t>körperliches Training</a:t>
            </a:r>
            <a:r>
              <a:rPr lang="de-DE" sz="1600" dirty="0" smtClean="0"/>
              <a:t> vs. </a:t>
            </a:r>
            <a:r>
              <a:rPr lang="de-DE" sz="1600" b="1" dirty="0" smtClean="0"/>
              <a:t>Kontrollen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6850136" y="3724863"/>
            <a:ext cx="25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Effektstärke: </a:t>
            </a:r>
            <a:br>
              <a:rPr lang="de-DE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</a:t>
            </a:r>
            <a:endParaRPr lang="de-DE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19138" y="4371194"/>
            <a:ext cx="6536685" cy="143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974089" y="4801638"/>
            <a:ext cx="408959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/>
              <a:t>„</a:t>
            </a:r>
            <a:r>
              <a:rPr lang="de-DE" i="1" dirty="0" err="1" smtClean="0"/>
              <a:t>We</a:t>
            </a:r>
            <a:r>
              <a:rPr lang="de-DE" i="1" dirty="0" smtClean="0"/>
              <a:t> </a:t>
            </a:r>
            <a:r>
              <a:rPr lang="de-DE" i="1" dirty="0" err="1" smtClean="0"/>
              <a:t>cannot</a:t>
            </a:r>
            <a:r>
              <a:rPr lang="de-DE" i="1" dirty="0" smtClean="0"/>
              <a:t>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certain</a:t>
            </a:r>
            <a:r>
              <a:rPr lang="de-DE" i="1" dirty="0" smtClean="0"/>
              <a:t> </a:t>
            </a:r>
            <a:r>
              <a:rPr lang="de-DE" i="1" dirty="0" err="1" smtClean="0"/>
              <a:t>what</a:t>
            </a:r>
            <a:r>
              <a:rPr lang="de-DE" i="1" dirty="0" smtClean="0"/>
              <a:t> type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exercise</a:t>
            </a:r>
            <a:r>
              <a:rPr lang="de-DE" i="1" dirty="0" smtClean="0"/>
              <a:t> </a:t>
            </a:r>
            <a:r>
              <a:rPr lang="de-DE" i="1" dirty="0" err="1" smtClean="0"/>
              <a:t>may</a:t>
            </a:r>
            <a:r>
              <a:rPr lang="de-DE" i="1" dirty="0" smtClean="0"/>
              <a:t>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effective</a:t>
            </a:r>
            <a:r>
              <a:rPr lang="de-DE" i="1" dirty="0" smtClean="0"/>
              <a:t>,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optimum</a:t>
            </a:r>
            <a:r>
              <a:rPr lang="de-DE" i="1" dirty="0" smtClean="0"/>
              <a:t> </a:t>
            </a:r>
            <a:r>
              <a:rPr lang="de-DE" i="1" dirty="0" err="1" smtClean="0"/>
              <a:t>duration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frequency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br>
              <a:rPr lang="de-DE" i="1" dirty="0" smtClean="0"/>
            </a:br>
            <a:r>
              <a:rPr lang="de-DE" i="1" dirty="0" smtClean="0"/>
              <a:t>a </a:t>
            </a:r>
            <a:r>
              <a:rPr lang="de-DE" i="1" dirty="0" err="1" smtClean="0"/>
              <a:t>programme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exercise</a:t>
            </a:r>
            <a:r>
              <a:rPr lang="de-DE" i="1" dirty="0" smtClean="0"/>
              <a:t>“ </a:t>
            </a:r>
            <a:endParaRPr lang="de-DE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849006" y="4713955"/>
            <a:ext cx="40895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Interventionsdauer:  1.5 – 16  Wochen</a:t>
            </a:r>
            <a:br>
              <a:rPr lang="de-DE" dirty="0" smtClean="0"/>
            </a:br>
            <a:r>
              <a:rPr lang="de-DE" dirty="0" smtClean="0"/>
              <a:t>Häufigkeit:                1 </a:t>
            </a:r>
            <a:r>
              <a:rPr lang="de-DE" dirty="0"/>
              <a:t>– 7x </a:t>
            </a:r>
            <a:r>
              <a:rPr lang="de-DE" dirty="0" smtClean="0"/>
              <a:t>Woche</a:t>
            </a:r>
            <a:br>
              <a:rPr lang="de-DE" dirty="0" smtClean="0"/>
            </a:br>
            <a:r>
              <a:rPr lang="de-DE" dirty="0" smtClean="0"/>
              <a:t>Dauer/Session:        20 </a:t>
            </a:r>
            <a:r>
              <a:rPr lang="de-DE" dirty="0"/>
              <a:t>– 60 </a:t>
            </a:r>
            <a:r>
              <a:rPr lang="de-DE" dirty="0" smtClean="0"/>
              <a:t>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359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18686"/>
            <a:ext cx="7700962" cy="738664"/>
          </a:xfrm>
        </p:spPr>
        <p:txBody>
          <a:bodyPr/>
          <a:lstStyle/>
          <a:p>
            <a:r>
              <a:rPr lang="de-DE" dirty="0" smtClean="0"/>
              <a:t>Empfehlungen zur Dosis körperlich-sportlicher Aktivität bei depressiven Störungen 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8786092"/>
              </p:ext>
            </p:extLst>
          </p:nvPr>
        </p:nvGraphicFramePr>
        <p:xfrm>
          <a:off x="354331" y="2138998"/>
          <a:ext cx="807053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11"/>
                <a:gridCol w="1855250"/>
                <a:gridCol w="1983778"/>
                <a:gridCol w="1921193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Perraton</a:t>
                      </a:r>
                      <a:r>
                        <a:rPr lang="de-DE" dirty="0" smtClean="0"/>
                        <a:t> et al.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2010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NICE Guidelines 2009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Stanton</a:t>
                      </a:r>
                      <a:r>
                        <a:rPr lang="de-DE" baseline="0" dirty="0" smtClean="0"/>
                        <a:t> &amp; </a:t>
                      </a:r>
                      <a:r>
                        <a:rPr lang="de-DE" baseline="0" dirty="0" err="1" smtClean="0"/>
                        <a:t>Reaburn</a:t>
                      </a:r>
                      <a:r>
                        <a:rPr lang="de-DE" baseline="0" dirty="0" smtClean="0"/>
                        <a:t> 2013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Häufigkeit/Woche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3-4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Intensität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60-80% </a:t>
                      </a:r>
                      <a:br>
                        <a:rPr lang="de-DE" dirty="0" smtClean="0"/>
                      </a:br>
                      <a:r>
                        <a:rPr lang="de-DE" dirty="0" err="1" smtClean="0"/>
                        <a:t>HRmax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niedrig bis moderate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oder selbstgewählt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Dauer/Session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 min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45-60 min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30-40 min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Aktivitätstyp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Individuell (entsprechend Präferenz)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Ausdauernde</a:t>
                      </a:r>
                      <a:r>
                        <a:rPr lang="de-DE" baseline="0" dirty="0" smtClean="0"/>
                        <a:t> Belastungen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Interventionsdauer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min. 8 Wochen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10-14 Wochen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min. 9 Wochen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6</a:t>
            </a:fld>
            <a:r>
              <a:rPr lang="de-DE" dirty="0" smtClean="0"/>
              <a:t> </a:t>
            </a:r>
            <a:r>
              <a:rPr lang="de-DE" dirty="0"/>
              <a:t>| Prof. Dr. Gorden Sudeck, Transfer in den Alltag aus Sicht der Sportwissenschaft</a:t>
            </a:r>
          </a:p>
        </p:txBody>
      </p:sp>
      <p:sp>
        <p:nvSpPr>
          <p:cNvPr id="6" name="Rechteck 5"/>
          <p:cNvSpPr/>
          <p:nvPr/>
        </p:nvSpPr>
        <p:spPr>
          <a:xfrm>
            <a:off x="4569619" y="5980528"/>
            <a:ext cx="39800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Stanton &amp; </a:t>
            </a:r>
            <a:r>
              <a:rPr lang="de-DE" sz="1500" dirty="0" err="1" smtClean="0">
                <a:solidFill>
                  <a:schemeClr val="bg1">
                    <a:lumMod val="50000"/>
                  </a:schemeClr>
                </a:solidFill>
              </a:rPr>
              <a:t>Reaburn</a:t>
            </a:r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</a:rPr>
              <a:t>, 2013, </a:t>
            </a:r>
            <a:r>
              <a:rPr lang="de-DE" sz="1500" i="1" dirty="0" smtClean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de-DE" sz="1500" i="1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de-DE" sz="15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500" i="1" dirty="0" err="1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de-DE" sz="1500" i="1" dirty="0" smtClean="0">
                <a:solidFill>
                  <a:schemeClr val="bg1">
                    <a:lumMod val="50000"/>
                  </a:schemeClr>
                </a:solidFill>
              </a:rPr>
              <a:t> Sport</a:t>
            </a:r>
            <a:endParaRPr lang="de-DE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659" y="1047474"/>
            <a:ext cx="7700962" cy="738664"/>
          </a:xfrm>
        </p:spPr>
        <p:txBody>
          <a:bodyPr/>
          <a:lstStyle/>
          <a:p>
            <a:r>
              <a:rPr lang="de-DE" dirty="0" smtClean="0"/>
              <a:t>Körperliches </a:t>
            </a:r>
            <a:r>
              <a:rPr lang="de-DE" dirty="0"/>
              <a:t>Training und </a:t>
            </a:r>
            <a:r>
              <a:rPr lang="de-DE" dirty="0" smtClean="0"/>
              <a:t>Depressive Störungen –</a:t>
            </a:r>
            <a:br>
              <a:rPr lang="de-DE" dirty="0" smtClean="0"/>
            </a:br>
            <a:r>
              <a:rPr lang="de-DE" dirty="0" smtClean="0"/>
              <a:t>Nachhaltigkeit der Wirksamkeit </a:t>
            </a:r>
            <a:r>
              <a:rPr lang="de-DE" sz="1800" b="0" dirty="0" smtClean="0"/>
              <a:t>(</a:t>
            </a:r>
            <a:r>
              <a:rPr lang="de-DE" sz="1800" b="0" dirty="0" err="1" smtClean="0"/>
              <a:t>Cooney</a:t>
            </a:r>
            <a:r>
              <a:rPr lang="de-DE" sz="1800" b="0" dirty="0" smtClean="0"/>
              <a:t> et al., 2013)</a:t>
            </a:r>
            <a:endParaRPr lang="de-DE" sz="1800" b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770493" y="2182857"/>
          <a:ext cx="7230507" cy="245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07"/>
                <a:gridCol w="433879"/>
                <a:gridCol w="175721"/>
                <a:gridCol w="1117600"/>
                <a:gridCol w="1358900"/>
                <a:gridCol w="1562100"/>
                <a:gridCol w="1536700"/>
              </a:tblGrid>
              <a:tr h="58293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k</a:t>
                      </a:r>
                      <a:endParaRPr lang="de-DE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SMD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CI 95%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Effektstärke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Evidenzstufe</a:t>
                      </a:r>
                      <a:endParaRPr lang="de-DE" sz="1500" dirty="0"/>
                    </a:p>
                  </a:txBody>
                  <a:tcPr/>
                </a:tc>
              </a:tr>
              <a:tr h="245375">
                <a:tc gridSpan="5">
                  <a:txBody>
                    <a:bodyPr/>
                    <a:lstStyle/>
                    <a:p>
                      <a:r>
                        <a:rPr lang="de-DE" sz="1600" b="1" dirty="0" smtClean="0"/>
                        <a:t>Ende</a:t>
                      </a:r>
                      <a:r>
                        <a:rPr lang="de-DE" sz="1600" b="1" baseline="0" dirty="0" smtClean="0"/>
                        <a:t> der Intervention</a:t>
                      </a:r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0064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Overall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35</a:t>
                      </a:r>
                      <a:endParaRPr lang="de-DE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-0.62</a:t>
                      </a:r>
                      <a:endParaRPr lang="de-DE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-0.81,</a:t>
                      </a:r>
                      <a:r>
                        <a:rPr lang="de-DE" sz="1500" baseline="0" dirty="0" smtClean="0"/>
                        <a:t> -</a:t>
                      </a:r>
                      <a:r>
                        <a:rPr lang="de-DE" sz="1500" dirty="0" smtClean="0"/>
                        <a:t>0.42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moderat</a:t>
                      </a:r>
                      <a:endParaRPr lang="de-DE" sz="15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moderat</a:t>
                      </a:r>
                      <a:endParaRPr lang="de-DE" sz="15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5715">
                <a:tc gridSpan="7">
                  <a:txBody>
                    <a:bodyPr/>
                    <a:lstStyle/>
                    <a:p>
                      <a:r>
                        <a:rPr lang="de-DE" sz="1600" b="1" dirty="0" smtClean="0"/>
                        <a:t>Follow-</a:t>
                      </a:r>
                      <a:r>
                        <a:rPr lang="de-DE" sz="1600" b="1" dirty="0" err="1" smtClean="0"/>
                        <a:t>Up</a:t>
                      </a:r>
                      <a:r>
                        <a:rPr lang="de-DE" sz="1600" b="1" dirty="0" smtClean="0"/>
                        <a:t>-Erhebung (Range: 4-24 Monate)</a:t>
                      </a:r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8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Overall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8</a:t>
                      </a:r>
                      <a:endParaRPr lang="de-DE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-0.33</a:t>
                      </a:r>
                      <a:endParaRPr lang="de-DE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-0.63,</a:t>
                      </a:r>
                      <a:r>
                        <a:rPr lang="de-DE" sz="1500" baseline="0" dirty="0" smtClean="0"/>
                        <a:t> -0.03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klein</a:t>
                      </a:r>
                      <a:endParaRPr lang="de-DE" sz="15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niedrig</a:t>
                      </a:r>
                      <a:endParaRPr lang="de-DE" sz="15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A8AF9-6834-4353-9197-FFE27EAB2709}" type="slidenum">
              <a:rPr lang="de-DE" smtClean="0"/>
              <a:pPr/>
              <a:t>7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63073" y="5056389"/>
            <a:ext cx="745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wenig Informationen für Nachhaltigkeit von Interventionseffekten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relativ hohe Variation in Teilnahme-/Beendigungs-Raten: 50 – 100%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809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214284" y="5033920"/>
          <a:ext cx="8501122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0" y="5411697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b="0" dirty="0" smtClean="0">
                <a:solidFill>
                  <a:prstClr val="black"/>
                </a:solidFill>
                <a:latin typeface="+mj-lt"/>
              </a:rPr>
              <a:t>Körperlich-inaktive Lebensweise</a:t>
            </a:r>
            <a:endParaRPr lang="de-DE" sz="1800" b="0" dirty="0" smtClean="0">
              <a:solidFill>
                <a:prstClr val="white">
                  <a:lumMod val="75000"/>
                </a:prstClr>
              </a:solidFill>
              <a:latin typeface="+mj-lt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226796" y="1981879"/>
            <a:ext cx="4289506" cy="4533321"/>
            <a:chOff x="2226796" y="1981879"/>
            <a:chExt cx="4289506" cy="4533321"/>
          </a:xfrm>
        </p:grpSpPr>
        <p:sp>
          <p:nvSpPr>
            <p:cNvPr id="10" name="Rechteck 9"/>
            <p:cNvSpPr/>
            <p:nvPr/>
          </p:nvSpPr>
          <p:spPr>
            <a:xfrm>
              <a:off x="2628900" y="5407204"/>
              <a:ext cx="36576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800" b="0" dirty="0" smtClean="0">
                  <a:solidFill>
                    <a:prstClr val="black"/>
                  </a:solidFill>
                  <a:latin typeface="+mj-lt"/>
                </a:rPr>
                <a:t>in </a:t>
              </a:r>
              <a:r>
                <a:rPr lang="de-DE" sz="1800" b="0" dirty="0" err="1" smtClean="0">
                  <a:solidFill>
                    <a:prstClr val="black"/>
                  </a:solidFill>
                  <a:latin typeface="+mj-lt"/>
                </a:rPr>
                <a:t>psychosom</a:t>
              </a:r>
              <a:r>
                <a:rPr lang="de-DE" sz="1800" b="0" dirty="0" smtClean="0">
                  <a:solidFill>
                    <a:prstClr val="black"/>
                  </a:solidFill>
                  <a:latin typeface="+mj-lt"/>
                </a:rPr>
                <a:t>. Reha</a:t>
              </a:r>
            </a:p>
            <a:p>
              <a:pPr algn="ctr"/>
              <a:r>
                <a:rPr lang="de-DE" sz="1800" b="0" dirty="0" smtClean="0">
                  <a:solidFill>
                    <a:prstClr val="black"/>
                  </a:solidFill>
                  <a:latin typeface="+mj-lt"/>
                </a:rPr>
                <a:t>Ø 10 h Bewegungstherapie / Woche </a:t>
              </a:r>
              <a:r>
                <a:rPr lang="de-DE" sz="14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(Brüggemann &amp; </a:t>
              </a:r>
              <a:r>
                <a:rPr lang="de-DE" sz="1400" dirty="0" err="1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Sewöster</a:t>
              </a:r>
              <a:r>
                <a:rPr lang="de-DE" sz="14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, 2015)</a:t>
              </a:r>
            </a:p>
            <a:p>
              <a:r>
                <a:rPr lang="de-DE" sz="1200" b="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                                                     </a:t>
              </a:r>
              <a:endParaRPr lang="de-DE" sz="1800" b="0" dirty="0" smtClean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2226796" y="1981879"/>
              <a:ext cx="4289506" cy="2329219"/>
              <a:chOff x="2407314" y="1981879"/>
              <a:chExt cx="4289506" cy="2329219"/>
            </a:xfrm>
          </p:grpSpPr>
          <p:pic>
            <p:nvPicPr>
              <p:cNvPr id="12" name="Picture 10" descr="http://www.hoevelhof.de/hoevelhof05/bildung_kultur_freizeit_soziales/bindata/Hallenbad-Vereine2-360x27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07314" y="2579571"/>
                <a:ext cx="2308703" cy="173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0" descr="AAAA000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48439" y="1981879"/>
                <a:ext cx="1748381" cy="2329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chteck 15"/>
          <p:cNvSpPr/>
          <p:nvPr/>
        </p:nvSpPr>
        <p:spPr>
          <a:xfrm>
            <a:off x="5966942" y="537321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b="0" dirty="0" smtClean="0">
                <a:solidFill>
                  <a:prstClr val="black"/>
                </a:solidFill>
                <a:latin typeface="+mj-lt"/>
              </a:rPr>
              <a:t>Rückfall in inaktive Bewegungsgewohnheiten</a:t>
            </a:r>
            <a:endParaRPr lang="de-DE" sz="1800" b="0" dirty="0" smtClean="0">
              <a:solidFill>
                <a:prstClr val="white">
                  <a:lumMod val="75000"/>
                </a:prstClr>
              </a:solidFill>
              <a:latin typeface="+mj-lt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719138" y="905986"/>
            <a:ext cx="8147818" cy="369332"/>
          </a:xfrm>
        </p:spPr>
        <p:txBody>
          <a:bodyPr/>
          <a:lstStyle/>
          <a:p>
            <a:r>
              <a:rPr lang="de-DE" dirty="0" smtClean="0"/>
              <a:t>Problematik: mangelnde Verhaltenswirkungen</a:t>
            </a:r>
            <a:endParaRPr lang="de-DE" dirty="0"/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8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6217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958008"/>
            <a:ext cx="7700962" cy="369332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0662" y="1484095"/>
            <a:ext cx="8415238" cy="4352925"/>
          </a:xfrm>
        </p:spPr>
        <p:txBody>
          <a:bodyPr/>
          <a:lstStyle/>
          <a:p>
            <a:r>
              <a:rPr lang="de-DE" sz="2400" dirty="0" smtClean="0"/>
              <a:t>Einführung: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Mangelnde Verhaltenswirkungen der Bewegungstherapie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Gesundheitswirkungen ↓ und </a:t>
            </a:r>
            <a:r>
              <a:rPr lang="de-DE" dirty="0" smtClean="0">
                <a:sym typeface="Wingdings" panose="05000000000000000000" pitchFamily="2" charset="2"/>
              </a:rPr>
              <a:t>Reha-Erfolg ↓</a:t>
            </a:r>
            <a:endParaRPr lang="de-DE" dirty="0" smtClean="0"/>
          </a:p>
          <a:p>
            <a:endParaRPr lang="de-DE" dirty="0" smtClean="0"/>
          </a:p>
          <a:p>
            <a:r>
              <a:rPr lang="de-DE" sz="2300" dirty="0" smtClean="0"/>
              <a:t>Verhaltensorientierung in der Bewegungstherapie 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1: motivationale Ausgangslage </a:t>
            </a:r>
            <a:br>
              <a:rPr lang="de-DE" dirty="0" smtClean="0"/>
            </a:br>
            <a:r>
              <a:rPr lang="de-DE" dirty="0" smtClean="0"/>
              <a:t>                                      (Handlungsphasen)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2: Individuelle Motive und Ziele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Person-Orientierung 3: Affektives Befinden bei Aktivität</a:t>
            </a:r>
          </a:p>
          <a:p>
            <a:pPr lvl="1"/>
            <a:endParaRPr lang="de-DE" dirty="0" smtClean="0"/>
          </a:p>
          <a:p>
            <a:r>
              <a:rPr lang="de-DE" sz="2400" dirty="0" smtClean="0"/>
              <a:t>Integration von Verhaltens- und Kompetenzorientierung</a:t>
            </a:r>
          </a:p>
          <a:p>
            <a:endParaRPr lang="de-DE" dirty="0"/>
          </a:p>
          <a:p>
            <a:r>
              <a:rPr lang="de-DE" sz="2400" dirty="0" smtClean="0"/>
              <a:t>Fazit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307777"/>
          </a:xfrm>
        </p:spPr>
        <p:txBody>
          <a:bodyPr/>
          <a:lstStyle/>
          <a:p>
            <a:fld id="{9CDA8AF9-6834-4353-9197-FFE27EAB2709}" type="slidenum">
              <a:rPr lang="de-DE" smtClean="0"/>
              <a:pPr/>
              <a:t>9</a:t>
            </a:fld>
            <a:r>
              <a:rPr lang="de-DE" dirty="0" smtClean="0"/>
              <a:t> | </a:t>
            </a:r>
            <a:r>
              <a:rPr lang="de-DE" dirty="0"/>
              <a:t>Prof. Dr. Gorden Sudeck, Transfer in den Alltag aus Sicht der Sportwissenschaft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484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T_pptmaster_wiso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UT_pptmaster_wiso</Template>
  <TotalTime>0</TotalTime>
  <Words>1628</Words>
  <Application>Microsoft Office PowerPoint</Application>
  <PresentationFormat>Bildschirmpräsentation (4:3)</PresentationFormat>
  <Paragraphs>384</Paragraphs>
  <Slides>33</Slides>
  <Notes>23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UT_pptmaster_wiso</vt:lpstr>
      <vt:lpstr>Diagramm</vt:lpstr>
      <vt:lpstr>Arbeitsblatt</vt:lpstr>
      <vt:lpstr>Folie</vt:lpstr>
      <vt:lpstr>Transfer in den Alltag  aus Sicht der Sportwissenschaft</vt:lpstr>
      <vt:lpstr>Reha-Therapiestandards (DRV Bund, 2016)</vt:lpstr>
      <vt:lpstr>Welcher zeitliche Anteil der Rehabilitation entfiel auf bewegungstherapeutische Leistungen in D?</vt:lpstr>
      <vt:lpstr>Welche Dauer pro Woche nahmen bewegungsthera-peutische Leistungen ein? </vt:lpstr>
      <vt:lpstr>Körperliches Training und Depressive Störungen – Meta-analytische Befunde zur Wirksamkeit </vt:lpstr>
      <vt:lpstr>Empfehlungen zur Dosis körperlich-sportlicher Aktivität bei depressiven Störungen </vt:lpstr>
      <vt:lpstr>Körperliches Training und Depressive Störungen – Nachhaltigkeit der Wirksamkeit (Cooney et al., 2013)</vt:lpstr>
      <vt:lpstr>Problematik: mangelnde Verhaltenswirkungen</vt:lpstr>
      <vt:lpstr>Gliederung</vt:lpstr>
      <vt:lpstr>Folie 10</vt:lpstr>
      <vt:lpstr>Motivational-volitionales Interventionsprogramm integriert in psychosomatische Rehabilitation</vt:lpstr>
      <vt:lpstr>Gliederung</vt:lpstr>
      <vt:lpstr>Folie 13</vt:lpstr>
      <vt:lpstr>Folie 14</vt:lpstr>
      <vt:lpstr>Folie 15</vt:lpstr>
      <vt:lpstr>Gliederung</vt:lpstr>
      <vt:lpstr>Psychologische Sicht auf Aktivitätsempfehlungen</vt:lpstr>
      <vt:lpstr>Affektive Reaktion bei körperlicher Aktivität  im Circumplex-Modell mit 2 Basisdimensionen</vt:lpstr>
      <vt:lpstr>Inter-individuelle Variabilität des Befindens im Verlauf von Freizeit- und Gesundheitssportprogrammen</vt:lpstr>
      <vt:lpstr>Prospektive Bedeutung affektiver Reaktionen  für zukünftige körperlich-sportliche Aktivität</vt:lpstr>
      <vt:lpstr>Zwischenfazit</vt:lpstr>
      <vt:lpstr>Gliederung</vt:lpstr>
      <vt:lpstr>Folie 23</vt:lpstr>
      <vt:lpstr>Einführung: KTL 2015  Förderung personaler Kompetenzen</vt:lpstr>
      <vt:lpstr>Modell Bewegungsbezogene Gesundheitskompetenz</vt:lpstr>
      <vt:lpstr>Folie 26</vt:lpstr>
      <vt:lpstr>Folie 27</vt:lpstr>
      <vt:lpstr>Empirisches Beispiel: Selbsteinschätzungsverfahren</vt:lpstr>
      <vt:lpstr>Rehabilitandinnen und Rehabilitanden  zu Beginn einer Reha-Maßnahme  (n = 1028; Herz-Kreislauf, Orthopädie, Onkologie, Stoffwechsel)</vt:lpstr>
      <vt:lpstr>Rehabilitandinnen und Rehabilitanden  mit Suchterkrankungen (n = 35; Sucht-Rehabilitation,  Fachklinik Drogenhilfe, TÜ, Tagesklinik RT, Tages-Reha RT) </vt:lpstr>
      <vt:lpstr>Exkurs: Bewegungsspezifische Befindensregulation und affektive Reaktion beim ausdauernden Laufen</vt:lpstr>
      <vt:lpstr>Fazit</vt:lpstr>
      <vt:lpstr>Folie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(max. zweizeilig/linksbündig) Headline (Ausrichtung am Fuß) 28 pt</dc:title>
  <dc:creator>gs</dc:creator>
  <cp:lastModifiedBy>pfaefflec</cp:lastModifiedBy>
  <cp:revision>456</cp:revision>
  <cp:lastPrinted>2016-10-27T13:49:39Z</cp:lastPrinted>
  <dcterms:created xsi:type="dcterms:W3CDTF">2012-05-10T15:24:34Z</dcterms:created>
  <dcterms:modified xsi:type="dcterms:W3CDTF">2017-03-31T09:20:19Z</dcterms:modified>
</cp:coreProperties>
</file>