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5"/>
  </p:notesMasterIdLst>
  <p:sldIdLst>
    <p:sldId id="256" r:id="rId2"/>
    <p:sldId id="263" r:id="rId3"/>
    <p:sldId id="264" r:id="rId4"/>
    <p:sldId id="260" r:id="rId5"/>
    <p:sldId id="265" r:id="rId6"/>
    <p:sldId id="266" r:id="rId7"/>
    <p:sldId id="268" r:id="rId8"/>
    <p:sldId id="269" r:id="rId9"/>
    <p:sldId id="273" r:id="rId10"/>
    <p:sldId id="271" r:id="rId11"/>
    <p:sldId id="274" r:id="rId12"/>
    <p:sldId id="272" r:id="rId13"/>
    <p:sldId id="267" r:id="rId14"/>
  </p:sldIdLst>
  <p:sldSz cx="9144000" cy="6858000" type="screen4x3"/>
  <p:notesSz cx="6858000" cy="9144000"/>
  <p:defaultTextStyle>
    <a:defPPr>
      <a:defRPr lang="de-DE"/>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E8653"/>
    <a:srgbClr val="6699FF"/>
    <a:srgbClr val="0033CC"/>
    <a:srgbClr val="0066CC"/>
    <a:srgbClr val="68615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93" autoAdjust="0"/>
    <p:restoredTop sz="96393" autoAdjust="0"/>
  </p:normalViewPr>
  <p:slideViewPr>
    <p:cSldViewPr>
      <p:cViewPr varScale="1">
        <p:scale>
          <a:sx n="78" d="100"/>
          <a:sy n="78" d="100"/>
        </p:scale>
        <p:origin x="-1003" y="-7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2" d="100"/>
          <a:sy n="102" d="100"/>
        </p:scale>
        <p:origin x="-2586"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3782180F-001E-44B6-981D-C0EB77C91EAE}" type="datetimeFigureOut">
              <a:rPr lang="de-DE"/>
              <a:pPr>
                <a:defRPr/>
              </a:pPr>
              <a:t>27.03.2017</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de-DE" noProof="0" dirty="0" smtClean="0"/>
              <a:t>Textmasterformate durch Klicken bearbeiten</a:t>
            </a:r>
          </a:p>
          <a:p>
            <a:pPr lvl="1"/>
            <a:r>
              <a:rPr lang="de-DE" noProof="0" dirty="0" smtClean="0"/>
              <a:t>Zweite Ebene</a:t>
            </a:r>
          </a:p>
          <a:p>
            <a:pPr lvl="2"/>
            <a:r>
              <a:rPr lang="de-DE" noProof="0" dirty="0" smtClean="0"/>
              <a:t>Dritte Ebene</a:t>
            </a:r>
          </a:p>
          <a:p>
            <a:pPr lvl="3"/>
            <a:r>
              <a:rPr lang="de-DE" noProof="0" dirty="0" smtClean="0"/>
              <a:t>Vierte Ebene</a:t>
            </a:r>
          </a:p>
          <a:p>
            <a:pPr lvl="4"/>
            <a:r>
              <a:rPr lang="de-DE" noProof="0" dirty="0" smtClean="0"/>
              <a:t>Fünfte Ebene</a:t>
            </a:r>
            <a:endParaRPr lang="de-DE" noProof="0" dirty="0"/>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FDD7851-FF8A-4C53-9FD7-CBCFAA6CA45C}"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e.wikipedia.org/wiki/SMART_(Projektmanagement)"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smtClean="0"/>
          </a:p>
          <a:p>
            <a:endParaRPr lang="de-DE" dirty="0" smtClean="0"/>
          </a:p>
          <a:p>
            <a:endParaRPr lang="de-DE" smtClean="0"/>
          </a:p>
          <a:p>
            <a:endParaRPr lang="de-DE" smtClean="0"/>
          </a:p>
          <a:p>
            <a:r>
              <a:rPr lang="de-DE" dirty="0" smtClean="0"/>
              <a:t>Vielen Dank</a:t>
            </a:r>
            <a:r>
              <a:rPr lang="de-DE" baseline="0" dirty="0" smtClean="0"/>
              <a:t> lieber Gerhard für die freundliche Einführung.</a:t>
            </a:r>
          </a:p>
          <a:p>
            <a:r>
              <a:rPr lang="de-DE" baseline="0" dirty="0" smtClean="0"/>
              <a:t>Ja, Motivation und Antrieb… bei der Vorbereitung auf das Thema dachte ich mir, na, hoffentlich ist das nicht Eulen nach Athen getragen auf einem Symposium der Bewegungstherapie. Sie haben ja als körperorientiert Tätige täglich mit diesem Thema zu tun, auf eine ganz direkte Art und Weise. Wir wollen ja Motivation und Antrieb einerseits nutzen, um mit dem Patienten einen sinnvollen Weg zu beschreiten, und sich Zielen anzunähern, die er erreichen möchte. Andererseits ist es ja oft genug so, dass wir Antrieb an sich gar nicht voraussetzen können, sondern dass überhaupt erst die Herstellung von Veränderungsmotivation  ein wesentliches Therapieziel ist. Diejenigen von Ihnen, die in der Suchttherapie tätig sind, wissen das.</a:t>
            </a:r>
          </a:p>
          <a:p>
            <a:r>
              <a:rPr lang="de-DE" baseline="0" dirty="0" smtClean="0"/>
              <a:t>Worüber sprechen wir? Was treibt Menschen an, oder auch nicht? Wir sprechen jedenfalls über etwas sehr Menschliches, sehr Subjektives, sehr Individuelles. Oft denkt man, man wüsste es eigentlich: Stephen Hawking, Nobelpreisträger,  vielleicht die Neugier, Bootsflüchtlinge die Flucht vor vitaler Bedrohung und die Hoffnung auf eine bessere Zukunft. Die Überwindung von Krankheit. Das Erleben der eigenen körperlichen Leistungsfähigkeit und Grenzerfahrungen. Manchmal weiß man es auch nicht.</a:t>
            </a:r>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2</a:t>
            </a:fld>
            <a:endParaRPr lang="de-DE"/>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sz="1200" kern="1200" baseline="0" dirty="0" smtClean="0">
                <a:solidFill>
                  <a:schemeClr val="tx1"/>
                </a:solidFill>
                <a:latin typeface="+mn-lt"/>
                <a:ea typeface="+mn-ea"/>
                <a:cs typeface="+mn-cs"/>
              </a:rPr>
              <a:t>„Gesagt ist nicht gehört, gehört ist nicht verstanden, verstanden ist nicht</a:t>
            </a:r>
          </a:p>
          <a:p>
            <a:r>
              <a:rPr lang="de-DE" sz="1200" kern="1200" baseline="0" dirty="0" smtClean="0">
                <a:solidFill>
                  <a:schemeClr val="tx1"/>
                </a:solidFill>
                <a:latin typeface="+mn-lt"/>
                <a:ea typeface="+mn-ea"/>
                <a:cs typeface="+mn-cs"/>
              </a:rPr>
              <a:t>einverstanden, einverstanden ist nicht umgesetzt und umgesetzt ist nicht</a:t>
            </a:r>
          </a:p>
          <a:p>
            <a:r>
              <a:rPr lang="de-DE" sz="1200" kern="1200" baseline="0" dirty="0" smtClean="0">
                <a:solidFill>
                  <a:schemeClr val="tx1"/>
                </a:solidFill>
                <a:latin typeface="+mn-lt"/>
                <a:ea typeface="+mn-ea"/>
                <a:cs typeface="+mn-cs"/>
              </a:rPr>
              <a:t>beibehalten“</a:t>
            </a:r>
          </a:p>
          <a:p>
            <a:endParaRPr lang="de-DE" sz="1200" kern="1200" baseline="0" dirty="0" smtClean="0">
              <a:solidFill>
                <a:schemeClr val="tx1"/>
              </a:solidFill>
              <a:latin typeface="+mn-lt"/>
              <a:ea typeface="+mn-ea"/>
              <a:cs typeface="+mn-cs"/>
            </a:endParaRPr>
          </a:p>
          <a:p>
            <a:r>
              <a:rPr lang="de-DE" sz="1200" kern="1200" baseline="0" dirty="0" smtClean="0">
                <a:solidFill>
                  <a:schemeClr val="tx1"/>
                </a:solidFill>
                <a:latin typeface="+mn-lt"/>
                <a:ea typeface="+mn-ea"/>
                <a:cs typeface="+mn-cs"/>
              </a:rPr>
              <a:t>Vorläufiges Fazit aus der Studie: Hinsichtlich Kraft- und Ausdauertraining fanden sich bzgl. der spezifischen</a:t>
            </a:r>
          </a:p>
          <a:p>
            <a:r>
              <a:rPr lang="de-DE" sz="1200" kern="1200" baseline="0" dirty="0" smtClean="0">
                <a:solidFill>
                  <a:schemeClr val="tx1"/>
                </a:solidFill>
                <a:latin typeface="+mn-lt"/>
                <a:ea typeface="+mn-ea"/>
                <a:cs typeface="+mn-cs"/>
              </a:rPr>
              <a:t>Einstellungsfragen wie auch der tatsächlich praktizierten Aktivität jeweils eine</a:t>
            </a:r>
          </a:p>
          <a:p>
            <a:r>
              <a:rPr lang="de-DE" sz="1200" kern="1200" baseline="0" dirty="0" smtClean="0">
                <a:solidFill>
                  <a:schemeClr val="tx1"/>
                </a:solidFill>
                <a:latin typeface="+mn-lt"/>
                <a:ea typeface="+mn-ea"/>
                <a:cs typeface="+mn-cs"/>
              </a:rPr>
              <a:t>hochsignifikante Zunahme im Verlauf der stationären Behandlung. Danach war ein</a:t>
            </a:r>
          </a:p>
          <a:p>
            <a:r>
              <a:rPr lang="de-DE" sz="1200" kern="1200" baseline="0" dirty="0" smtClean="0">
                <a:solidFill>
                  <a:schemeClr val="tx1"/>
                </a:solidFill>
                <a:latin typeface="+mn-lt"/>
                <a:ea typeface="+mn-ea"/>
                <a:cs typeface="+mn-cs"/>
              </a:rPr>
              <a:t>ebenfalls hochsignifikanter Abfall sowohl in der Einstellung, wie auch in der</a:t>
            </a:r>
          </a:p>
          <a:p>
            <a:r>
              <a:rPr lang="de-DE" sz="1200" kern="1200" baseline="0" dirty="0" smtClean="0">
                <a:solidFill>
                  <a:schemeClr val="tx1"/>
                </a:solidFill>
                <a:latin typeface="+mn-lt"/>
                <a:ea typeface="+mn-ea"/>
                <a:cs typeface="+mn-cs"/>
              </a:rPr>
              <a:t>praktizierten Aktivität zum Zeitpunkt der Katamnese nachweisbar. Ein Transfer der</a:t>
            </a:r>
          </a:p>
          <a:p>
            <a:r>
              <a:rPr lang="de-DE" sz="1200" kern="1200" baseline="0" dirty="0" smtClean="0">
                <a:solidFill>
                  <a:schemeClr val="tx1"/>
                </a:solidFill>
                <a:latin typeface="+mn-lt"/>
                <a:ea typeface="+mn-ea"/>
                <a:cs typeface="+mn-cs"/>
              </a:rPr>
              <a:t>als durchaus hilfreich für den Therapieerfolg erlebten Therapiemaßnahmen ließ</a:t>
            </a:r>
          </a:p>
          <a:p>
            <a:r>
              <a:rPr lang="de-DE" sz="1200" kern="1200" baseline="0" dirty="0" smtClean="0">
                <a:solidFill>
                  <a:schemeClr val="tx1"/>
                </a:solidFill>
                <a:latin typeface="+mn-lt"/>
                <a:ea typeface="+mn-ea"/>
                <a:cs typeface="+mn-cs"/>
              </a:rPr>
              <a:t>sich (trotz entsprechender Bekundungen der Patienten zum Zeitpunkt der</a:t>
            </a:r>
          </a:p>
          <a:p>
            <a:r>
              <a:rPr lang="de-DE" sz="1200" kern="1200" baseline="0" dirty="0" smtClean="0">
                <a:solidFill>
                  <a:schemeClr val="tx1"/>
                </a:solidFill>
                <a:latin typeface="+mn-lt"/>
                <a:ea typeface="+mn-ea"/>
                <a:cs typeface="+mn-cs"/>
              </a:rPr>
              <a:t>Entlassung) also nicht nachweisen.</a:t>
            </a:r>
          </a:p>
          <a:p>
            <a:endParaRPr lang="de-DE" sz="1200" kern="1200" baseline="0" dirty="0" smtClean="0">
              <a:solidFill>
                <a:schemeClr val="tx1"/>
              </a:solidFill>
              <a:latin typeface="+mn-lt"/>
              <a:ea typeface="+mn-ea"/>
              <a:cs typeface="+mn-cs"/>
            </a:endParaRPr>
          </a:p>
          <a:p>
            <a:r>
              <a:rPr lang="de-DE" sz="1200" kern="1200" baseline="0" dirty="0" smtClean="0">
                <a:solidFill>
                  <a:schemeClr val="tx1"/>
                </a:solidFill>
                <a:latin typeface="+mn-lt"/>
                <a:ea typeface="+mn-ea"/>
                <a:cs typeface="+mn-cs"/>
              </a:rPr>
              <a:t>Vorschläge: Bewegungsmotivation nicht einseitig im „sportlichen Bereich“ lokalisieren, sondern größeren Schwerpunkt auf die Alltagsaktivität legen: Treppensteigen, zu Fuß gehen, mit dem Fahrrad fahren, Vermeidung von Technisierung im Alltag. Es geht schließlich nicht darum, aus Patienten „Sportler“ zu machen. Mehr „Spaß“ anbieten, weniger Instrumentalisierung von Training, um den Körper „gesünder“ und leistungsfähiger zu erhalten. Schon vor der stationären Aufnahme individuell befriedigende Bewegungsformen identifizieren.</a:t>
            </a:r>
          </a:p>
          <a:p>
            <a:r>
              <a:rPr lang="de-DE" sz="1200" kern="1200" baseline="0" dirty="0" smtClean="0">
                <a:solidFill>
                  <a:schemeClr val="tx1"/>
                </a:solidFill>
                <a:latin typeface="+mn-lt"/>
                <a:ea typeface="+mn-ea"/>
                <a:cs typeface="+mn-cs"/>
              </a:rPr>
              <a:t>Möglicherweise auch Effekt der wegfallenden Motivation durch den fehlenden Zuspruch („personal Trainer“), auch  hier wieder </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11</a:t>
            </a:fld>
            <a:endParaRPr lang="de-DE"/>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13</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Und wenn man denkt, man weiß es eigentlich schon,</a:t>
            </a:r>
            <a:r>
              <a:rPr lang="de-DE" baseline="0" dirty="0" smtClean="0"/>
              <a:t> hier zum Beispiel Onkel Dagobert: Übrigens gibt es Leute die sagen, Onkel Dagobert ist gar kein Kapitalist, sondern ein Fetischist. Dem geht es einfach nur um den schieren Besitz von Geld</a:t>
            </a:r>
          </a:p>
          <a:p>
            <a:r>
              <a:rPr lang="de-DE" baseline="0" dirty="0" smtClean="0"/>
              <a:t>ist man doch vor Überraschungen, vor allem im therapeutischen Kontext, nie sicher.</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3</a:t>
            </a:fld>
            <a:endParaRPr 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Und</a:t>
            </a:r>
            <a:r>
              <a:rPr lang="de-DE" baseline="0" dirty="0" smtClean="0"/>
              <a:t> wir sprechen beim Thema Bewegung sicher von einem großen Dilemma. Einerseits wird jeder, den man auf der Straße fragt, ob er denke dass maßvolle Bewegung gesund sei, sagen, ja klar. Nur ist halt die Umsetzung so schwierig. Wir sehen das innerklinisch beim Thema </a:t>
            </a:r>
            <a:r>
              <a:rPr lang="de-DE" baseline="0" dirty="0" err="1" smtClean="0"/>
              <a:t>Nordic</a:t>
            </a:r>
            <a:r>
              <a:rPr lang="de-DE" baseline="0" dirty="0" smtClean="0"/>
              <a:t> Walking. Die Patienten mögen das eigentlich gerne, finden das auch sinnvoll und möchten das gerne fortführen. Aber die Erfahrung ist, dass sie es auf den klinischen Rahmen beschränken. Genauso bei den Entspannungsverfahren, ob Jacobson oder Autogenes Training. Bei uns ist es so, dass es eine explizite Aufforderung gibt, das in den therapiefreien Zeiten und zuhause zu üben. Aber die Rückmeldungen sind einfach ernüchternd.</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4</a:t>
            </a:fld>
            <a:endParaRPr 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latin typeface="+mn-lt"/>
                <a:ea typeface="+mn-ea"/>
                <a:cs typeface="+mn-cs"/>
              </a:rPr>
              <a:t>Bedürfnispyramide</a:t>
            </a:r>
            <a:r>
              <a:rPr lang="de-DE" sz="1200" kern="1200" baseline="0" dirty="0" smtClean="0">
                <a:solidFill>
                  <a:schemeClr val="tx1"/>
                </a:solidFill>
                <a:latin typeface="+mn-lt"/>
                <a:ea typeface="+mn-ea"/>
                <a:cs typeface="+mn-cs"/>
              </a:rPr>
              <a:t> nach Maslow</a:t>
            </a:r>
            <a:endParaRPr lang="de-DE" sz="1200" kern="1200" dirty="0" smtClean="0">
              <a:solidFill>
                <a:schemeClr val="tx1"/>
              </a:solidFill>
              <a:latin typeface="+mn-lt"/>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latin typeface="+mn-lt"/>
                <a:ea typeface="+mn-ea"/>
                <a:cs typeface="+mn-cs"/>
              </a:rPr>
              <a:t>Motivation nicht nur auf basaler Ebene (Hunger Durst, körperliche Unversehrtheit, Schmerzfreiheit). Wenn Veränderung gelingen soll, muss man die Ebene berücksichtigen. </a:t>
            </a:r>
            <a:r>
              <a:rPr lang="de-DE" sz="1200" kern="1200" dirty="0" err="1" smtClean="0">
                <a:solidFill>
                  <a:schemeClr val="tx1"/>
                </a:solidFill>
                <a:latin typeface="+mn-lt"/>
                <a:ea typeface="+mn-ea"/>
                <a:cs typeface="+mn-cs"/>
              </a:rPr>
              <a:t>Dh</a:t>
            </a:r>
            <a:r>
              <a:rPr lang="de-DE" sz="1200" kern="1200" dirty="0" smtClean="0">
                <a:solidFill>
                  <a:schemeClr val="tx1"/>
                </a:solidFill>
                <a:latin typeface="+mn-lt"/>
                <a:ea typeface="+mn-ea"/>
                <a:cs typeface="+mn-cs"/>
              </a:rPr>
              <a:t> für Veränderungen auf höherer Ebene muss auf den darunterliegenden eine relative Sicherheit herrschen.</a:t>
            </a:r>
          </a:p>
          <a:p>
            <a:r>
              <a:rPr lang="de-DE" dirty="0" smtClean="0"/>
              <a:t>Grad des Veränderungswunschs: Patienten kommen nicht in die Klinik, weil das Essen so toll ist oder die Betten so bequem.</a:t>
            </a:r>
            <a:r>
              <a:rPr lang="de-DE" baseline="0" dirty="0" smtClean="0"/>
              <a:t> Dafür würde man in Urlaub fahren. Nein, es geht immer um eine mehr oder weniger große Veränderung im Leben. Bei der man sich für eine Zeitlang </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5</a:t>
            </a:fld>
            <a:endParaRPr lang="de-DE"/>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92500"/>
          </a:bodyPr>
          <a:lstStyle/>
          <a:p>
            <a:endParaRPr lang="de-DE" b="0" dirty="0" smtClean="0"/>
          </a:p>
          <a:p>
            <a:r>
              <a:rPr lang="de-DE" b="0" dirty="0" smtClean="0"/>
              <a:t>Komplex: Viele Patienten möchten „ihr Leben wieder auf die Reihe kriegen“. Das ist ein sehr komplexes Ziel, das man erst einmal in verschiedene</a:t>
            </a:r>
            <a:r>
              <a:rPr lang="de-DE" b="0" baseline="0" dirty="0" smtClean="0"/>
              <a:t> möglichst konkretere Anliegen aufschlüsseln muss.</a:t>
            </a:r>
            <a:endParaRPr lang="de-DE" b="0" dirty="0" smtClean="0"/>
          </a:p>
          <a:p>
            <a:endParaRPr lang="de-DE" b="0" dirty="0" smtClean="0"/>
          </a:p>
          <a:p>
            <a:r>
              <a:rPr lang="de-DE" b="0" dirty="0" smtClean="0"/>
              <a:t>Ambivalenz </a:t>
            </a:r>
            <a:r>
              <a:rPr lang="de-DE" dirty="0" smtClean="0"/>
              <a:t>und inkonstant (zeitlich und inhaltlich)</a:t>
            </a:r>
            <a:r>
              <a:rPr lang="de-DE" b="0" dirty="0" smtClean="0"/>
              <a:t>: In der Sucht sehr</a:t>
            </a:r>
            <a:r>
              <a:rPr lang="de-DE" b="0" baseline="0" dirty="0" smtClean="0"/>
              <a:t> plastisch vor Augen, weil man da ein klares, leicht operationalisierbares, messbares Ziel hat: Abstinenz oder wenigstens Konsumreduktion. Dort auch Methoden zum Umgang mit Ambivalenz: </a:t>
            </a:r>
            <a:r>
              <a:rPr lang="de-DE" b="0" baseline="0" dirty="0" err="1" smtClean="0"/>
              <a:t>Motivational</a:t>
            </a:r>
            <a:r>
              <a:rPr lang="de-DE" b="0" baseline="0" dirty="0" smtClean="0"/>
              <a:t> </a:t>
            </a:r>
            <a:r>
              <a:rPr lang="de-DE" b="0" baseline="0" dirty="0" err="1" smtClean="0"/>
              <a:t>Interviewing</a:t>
            </a:r>
            <a:r>
              <a:rPr lang="de-DE" b="0" baseline="0" dirty="0" smtClean="0"/>
              <a:t>, Vier-Felder-Tafel</a:t>
            </a:r>
          </a:p>
          <a:p>
            <a:r>
              <a:rPr lang="de-DE" b="0" baseline="0" dirty="0" smtClean="0"/>
              <a:t>Denn: Jede Veränderung hat ihren Preis. Wenn Patienten an einer von ihnen selbst und von anderen gewünschten Veränderung auf der Handlungsebene laufend scheitern, muss man nach diesem Preis fahnden.</a:t>
            </a:r>
          </a:p>
          <a:p>
            <a:endParaRPr lang="de-DE" b="0"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de-DE" b="0" baseline="0" dirty="0" smtClean="0"/>
              <a:t>Kontextabhängig (</a:t>
            </a:r>
            <a:r>
              <a:rPr lang="de-DE" dirty="0" smtClean="0"/>
              <a:t>extrinsisch </a:t>
            </a:r>
            <a:r>
              <a:rPr lang="de-DE" dirty="0" err="1" smtClean="0"/>
              <a:t>vs</a:t>
            </a:r>
            <a:r>
              <a:rPr lang="de-DE" dirty="0" smtClean="0"/>
              <a:t> intrinsisch, ich-</a:t>
            </a:r>
            <a:r>
              <a:rPr lang="de-DE" dirty="0" err="1" smtClean="0"/>
              <a:t>synton</a:t>
            </a:r>
            <a:r>
              <a:rPr lang="de-DE" dirty="0" smtClean="0"/>
              <a:t>/</a:t>
            </a:r>
            <a:r>
              <a:rPr lang="de-DE" dirty="0" err="1" smtClean="0"/>
              <a:t>dyston</a:t>
            </a:r>
            <a:r>
              <a:rPr lang="de-DE" dirty="0" smtClean="0"/>
              <a:t>, stationär/</a:t>
            </a:r>
            <a:r>
              <a:rPr lang="de-DE" dirty="0" err="1" smtClean="0"/>
              <a:t>tk</a:t>
            </a:r>
            <a:r>
              <a:rPr lang="de-DE" dirty="0" smtClean="0"/>
              <a:t>/ambulant/Alltag</a:t>
            </a:r>
            <a:r>
              <a:rPr lang="de-DE" b="0" baseline="0" dirty="0" smtClean="0"/>
              <a:t>): Es macht einen Unterschied, ob mir mein Partner zuhause mit Trennung droht, wenn ich mich weiter so benehme, während mir meine Eltern bei einem Besuch Rückendeckung geben, weil sie meinen Partner eh doof finden. Oft hängt es auch davon ab, wie alltagsfern die Behandlung stattfindet. Eine Regressionstendenz ist in der Regel am stärksten in stationärer Behandlung, und nimmt ab in </a:t>
            </a:r>
            <a:r>
              <a:rPr lang="de-DE" b="0" baseline="0" dirty="0" err="1" smtClean="0"/>
              <a:t>tk</a:t>
            </a:r>
            <a:r>
              <a:rPr lang="de-DE" b="0" baseline="0" dirty="0" smtClean="0"/>
              <a:t>/ambulanter Therapie.</a:t>
            </a:r>
          </a:p>
          <a:p>
            <a:r>
              <a:rPr lang="de-DE" b="0" baseline="0" dirty="0" smtClean="0"/>
              <a:t>Ich </a:t>
            </a:r>
            <a:r>
              <a:rPr lang="de-DE" b="0" baseline="0" dirty="0" err="1" smtClean="0"/>
              <a:t>synton</a:t>
            </a:r>
            <a:r>
              <a:rPr lang="de-DE" b="0" baseline="0" dirty="0" smtClean="0"/>
              <a:t>/</a:t>
            </a:r>
            <a:r>
              <a:rPr lang="de-DE" b="0" baseline="0" dirty="0" err="1" smtClean="0"/>
              <a:t>dyston</a:t>
            </a:r>
            <a:r>
              <a:rPr lang="de-DE" b="0" baseline="0" dirty="0" smtClean="0"/>
              <a:t>: Bulimie eher stärkerer Veränderungswunsch, </a:t>
            </a:r>
            <a:r>
              <a:rPr lang="de-DE" b="0" baseline="0" dirty="0" err="1" smtClean="0"/>
              <a:t>Anorexie</a:t>
            </a:r>
            <a:r>
              <a:rPr lang="de-DE" b="0" baseline="0" dirty="0" smtClean="0"/>
              <a:t> eher fremdmotiviert.</a:t>
            </a:r>
          </a:p>
          <a:p>
            <a:r>
              <a:rPr lang="de-DE" b="0" baseline="0" dirty="0" err="1" smtClean="0"/>
              <a:t>Störbar</a:t>
            </a:r>
            <a:r>
              <a:rPr lang="de-DE" b="0" baseline="0" dirty="0" smtClean="0"/>
              <a:t>: </a:t>
            </a:r>
            <a:r>
              <a:rPr lang="de-DE" dirty="0" smtClean="0"/>
              <a:t>z.B. Angst, Unsicherheit, Schmerz, Langeweile, Ärger, Schulmeisterei. Auch frisch </a:t>
            </a:r>
            <a:r>
              <a:rPr lang="de-DE" dirty="0" err="1" smtClean="0"/>
              <a:t>verliebtsein</a:t>
            </a:r>
            <a:r>
              <a:rPr lang="de-DE" dirty="0" smtClean="0"/>
              <a:t> kann einen Veränderungswunsch effektiv erledigen. Da</a:t>
            </a:r>
            <a:r>
              <a:rPr lang="de-DE" baseline="0" dirty="0" smtClean="0"/>
              <a:t> sind dann wir Therapeuten die Langweiler, die Prediger in der Wüste und gießen Wasser in den Wein. Aber </a:t>
            </a:r>
            <a:r>
              <a:rPr lang="de-DE" baseline="0" dirty="0" err="1" smtClean="0"/>
              <a:t>Angt</a:t>
            </a:r>
            <a:r>
              <a:rPr lang="de-DE" baseline="0" dirty="0" smtClean="0"/>
              <a:t> und subjektive Unsicherheit ist ein ganz wichtiger Faktor bei </a:t>
            </a:r>
            <a:r>
              <a:rPr lang="de-DE" baseline="0" dirty="0" err="1" smtClean="0"/>
              <a:t>Traumapatienten</a:t>
            </a:r>
            <a:r>
              <a:rPr lang="de-DE" baseline="0" dirty="0" smtClean="0"/>
              <a:t>.</a:t>
            </a:r>
            <a:endParaRPr lang="de-DE" b="0" baseline="0" dirty="0" smtClean="0"/>
          </a:p>
          <a:p>
            <a:endParaRPr lang="de-DE" b="0" baseline="0" dirty="0" smtClean="0"/>
          </a:p>
          <a:p>
            <a:endParaRPr lang="de-DE" b="0" dirty="0" smtClean="0"/>
          </a:p>
          <a:p>
            <a:endParaRPr lang="de-DE" b="1" dirty="0" smtClean="0"/>
          </a:p>
          <a:p>
            <a:r>
              <a:rPr lang="de-DE" b="1" dirty="0" err="1" smtClean="0"/>
              <a:t>S</a:t>
            </a:r>
            <a:r>
              <a:rPr lang="de-DE" dirty="0" err="1" smtClean="0"/>
              <a:t>SpezifischZiele</a:t>
            </a:r>
            <a:r>
              <a:rPr lang="de-DE" dirty="0" smtClean="0"/>
              <a:t> müssen eindeutig definiert sein (nicht vage, sondern so präzise wie möglich).</a:t>
            </a:r>
            <a:r>
              <a:rPr lang="de-DE" b="1" dirty="0" err="1" smtClean="0"/>
              <a:t>M</a:t>
            </a:r>
            <a:r>
              <a:rPr lang="de-DE" dirty="0" err="1" smtClean="0"/>
              <a:t>MessbarZiele</a:t>
            </a:r>
            <a:r>
              <a:rPr lang="de-DE" dirty="0" smtClean="0"/>
              <a:t> müssen messbar sein (Messbarkeitskriterien).</a:t>
            </a:r>
            <a:r>
              <a:rPr lang="de-DE" b="1" dirty="0" err="1" smtClean="0"/>
              <a:t>A</a:t>
            </a:r>
            <a:r>
              <a:rPr lang="de-DE" dirty="0" err="1" smtClean="0"/>
              <a:t>AnsprechendDie</a:t>
            </a:r>
            <a:r>
              <a:rPr lang="de-DE" dirty="0" smtClean="0"/>
              <a:t> Ziele müssen für die Person ansprechend bzw. erstrebenswert sein,</a:t>
            </a:r>
            <a:r>
              <a:rPr lang="de-DE" baseline="30000" dirty="0" smtClean="0">
                <a:hlinkClick r:id="rId3"/>
              </a:rPr>
              <a:t>[2]</a:t>
            </a:r>
            <a:r>
              <a:rPr lang="de-DE" dirty="0" smtClean="0"/>
              <a:t> zum Teil auch “</a:t>
            </a:r>
            <a:r>
              <a:rPr lang="de-DE" dirty="0" err="1" smtClean="0"/>
              <a:t>achievable</a:t>
            </a:r>
            <a:r>
              <a:rPr lang="de-DE" dirty="0" smtClean="0"/>
              <a:t>” oder “</a:t>
            </a:r>
            <a:r>
              <a:rPr lang="de-DE" dirty="0" err="1" smtClean="0"/>
              <a:t>attainable</a:t>
            </a:r>
            <a:r>
              <a:rPr lang="de-DE" dirty="0" smtClean="0"/>
              <a:t>”, also </a:t>
            </a:r>
            <a:r>
              <a:rPr lang="de-DE" i="1" dirty="0" smtClean="0"/>
              <a:t>erreichbar</a:t>
            </a:r>
            <a:r>
              <a:rPr lang="de-DE" dirty="0" smtClean="0"/>
              <a:t>, dann steht das „R“ für “relevant”</a:t>
            </a:r>
            <a:r>
              <a:rPr lang="de-DE" baseline="30000" dirty="0" smtClean="0">
                <a:hlinkClick r:id="rId3"/>
              </a:rPr>
              <a:t>[3]</a:t>
            </a:r>
            <a:r>
              <a:rPr lang="de-DE" dirty="0" smtClean="0"/>
              <a:t>, ursprünglich “</a:t>
            </a:r>
            <a:r>
              <a:rPr lang="de-DE" dirty="0" err="1" smtClean="0"/>
              <a:t>assignable</a:t>
            </a:r>
            <a:r>
              <a:rPr lang="de-DE" dirty="0" smtClean="0"/>
              <a:t>”, also – einem bestimmten Verantwortlichen – </a:t>
            </a:r>
            <a:r>
              <a:rPr lang="de-DE" dirty="0" err="1" smtClean="0"/>
              <a:t>zuweisbar</a:t>
            </a:r>
            <a:r>
              <a:rPr lang="de-DE" dirty="0" smtClean="0"/>
              <a:t>.</a:t>
            </a:r>
            <a:r>
              <a:rPr lang="de-DE" baseline="30000" dirty="0" smtClean="0">
                <a:hlinkClick r:id="rId3"/>
              </a:rPr>
              <a:t>[4]</a:t>
            </a:r>
            <a:r>
              <a:rPr lang="de-DE" b="1" dirty="0" err="1" smtClean="0"/>
              <a:t>R</a:t>
            </a:r>
            <a:r>
              <a:rPr lang="de-DE" dirty="0" err="1" smtClean="0"/>
              <a:t>RealistischDas</a:t>
            </a:r>
            <a:r>
              <a:rPr lang="de-DE" dirty="0" smtClean="0"/>
              <a:t> gesteckte Ziel muss möglich und realisierbar </a:t>
            </a:r>
            <a:r>
              <a:rPr lang="de-DE" dirty="0" err="1" smtClean="0"/>
              <a:t>sein.</a:t>
            </a:r>
            <a:r>
              <a:rPr lang="de-DE" b="1" dirty="0" err="1" smtClean="0"/>
              <a:t>T</a:t>
            </a:r>
            <a:r>
              <a:rPr lang="de-DE" dirty="0" err="1" smtClean="0"/>
              <a:t>TerminiertDas</a:t>
            </a:r>
            <a:r>
              <a:rPr lang="de-DE" dirty="0" smtClean="0"/>
              <a:t> Ziel muss mit einem fixen Datum festgelegt werden können.</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6</a:t>
            </a:fld>
            <a:endParaRPr 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Reine KVT bei schwerer Depression wirkungslos, da Cortex </a:t>
            </a:r>
            <a:r>
              <a:rPr lang="de-DE" dirty="0" err="1" smtClean="0"/>
              <a:t>heruntermoduliert</a:t>
            </a:r>
            <a:r>
              <a:rPr lang="de-DE" dirty="0" smtClean="0"/>
              <a:t> ist</a:t>
            </a:r>
            <a:r>
              <a:rPr lang="de-DE" baseline="0" dirty="0" smtClean="0"/>
              <a:t> und limbisches System aktiv</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7</a:t>
            </a:fld>
            <a:endParaRPr 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3 wichtige Gebiete: </a:t>
            </a:r>
            <a:r>
              <a:rPr lang="de-DE" dirty="0" err="1" smtClean="0"/>
              <a:t>Amygdala</a:t>
            </a:r>
            <a:r>
              <a:rPr lang="de-DE" dirty="0" smtClean="0"/>
              <a:t>, </a:t>
            </a:r>
            <a:r>
              <a:rPr lang="de-DE" dirty="0" err="1" smtClean="0"/>
              <a:t>Hippocampus</a:t>
            </a:r>
            <a:r>
              <a:rPr lang="de-DE" dirty="0" smtClean="0"/>
              <a:t> und </a:t>
            </a:r>
            <a:r>
              <a:rPr lang="de-DE" dirty="0" err="1" smtClean="0"/>
              <a:t>präfrontaler</a:t>
            </a:r>
            <a:r>
              <a:rPr lang="de-DE" dirty="0" smtClean="0"/>
              <a:t> Cortex</a:t>
            </a:r>
          </a:p>
          <a:p>
            <a:r>
              <a:rPr lang="de-DE" sz="1200" kern="1200" dirty="0" smtClean="0">
                <a:solidFill>
                  <a:schemeClr val="tx1"/>
                </a:solidFill>
                <a:latin typeface="+mn-lt"/>
                <a:ea typeface="+mn-ea"/>
                <a:cs typeface="+mn-cs"/>
              </a:rPr>
              <a:t>Der </a:t>
            </a:r>
            <a:r>
              <a:rPr lang="de-DE" sz="1200" kern="1200" dirty="0" err="1" smtClean="0">
                <a:solidFill>
                  <a:schemeClr val="tx1"/>
                </a:solidFill>
                <a:latin typeface="+mn-lt"/>
                <a:ea typeface="+mn-ea"/>
                <a:cs typeface="+mn-cs"/>
              </a:rPr>
              <a:t>Hippocampus</a:t>
            </a:r>
            <a:r>
              <a:rPr lang="de-DE" sz="1200" kern="1200" dirty="0" smtClean="0">
                <a:solidFill>
                  <a:schemeClr val="tx1"/>
                </a:solidFill>
                <a:latin typeface="+mn-lt"/>
                <a:ea typeface="+mn-ea"/>
                <a:cs typeface="+mn-cs"/>
              </a:rPr>
              <a:t> ist eine der zentralen Strukturen für die Erinnerung an Ereignisse und Zusammenhänge. Hinweise darauf, dass er sich bei einer Reihe von psychiatrischen</a:t>
            </a:r>
            <a:r>
              <a:rPr lang="de-DE" sz="1200" kern="1200" baseline="0" dirty="0" smtClean="0">
                <a:solidFill>
                  <a:schemeClr val="tx1"/>
                </a:solidFill>
                <a:latin typeface="+mn-lt"/>
                <a:ea typeface="+mn-ea"/>
                <a:cs typeface="+mn-cs"/>
              </a:rPr>
              <a:t> Störungen zurückbildet.</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smtClean="0">
                <a:solidFill>
                  <a:schemeClr val="tx1"/>
                </a:solidFill>
                <a:latin typeface="+mn-lt"/>
                <a:ea typeface="+mn-ea"/>
                <a:cs typeface="+mn-cs"/>
              </a:rPr>
              <a:t>Ebenso gibt es Hinweise dafür, </a:t>
            </a:r>
            <a:r>
              <a:rPr lang="de-DE" sz="1200" kern="1200" dirty="0" err="1" smtClean="0">
                <a:solidFill>
                  <a:schemeClr val="tx1"/>
                </a:solidFill>
                <a:latin typeface="+mn-lt"/>
                <a:ea typeface="+mn-ea"/>
                <a:cs typeface="+mn-cs"/>
              </a:rPr>
              <a:t>daß</a:t>
            </a:r>
            <a:r>
              <a:rPr lang="de-DE" sz="1200" kern="1200" dirty="0" smtClean="0">
                <a:solidFill>
                  <a:schemeClr val="tx1"/>
                </a:solidFill>
                <a:latin typeface="+mn-lt"/>
                <a:ea typeface="+mn-ea"/>
                <a:cs typeface="+mn-cs"/>
              </a:rPr>
              <a:t> auch der </a:t>
            </a:r>
            <a:r>
              <a:rPr lang="de-DE" sz="1200" kern="1200" dirty="0" err="1" smtClean="0">
                <a:solidFill>
                  <a:schemeClr val="tx1"/>
                </a:solidFill>
                <a:latin typeface="+mn-lt"/>
                <a:ea typeface="+mn-ea"/>
                <a:cs typeface="+mn-cs"/>
              </a:rPr>
              <a:t>präfrontale</a:t>
            </a:r>
            <a:r>
              <a:rPr lang="de-DE" sz="1200" kern="1200" dirty="0" smtClean="0">
                <a:solidFill>
                  <a:schemeClr val="tx1"/>
                </a:solidFill>
                <a:latin typeface="+mn-lt"/>
                <a:ea typeface="+mn-ea"/>
                <a:cs typeface="+mn-cs"/>
              </a:rPr>
              <a:t> </a:t>
            </a:r>
            <a:r>
              <a:rPr lang="de-DE" sz="1200" kern="1200" dirty="0" err="1" smtClean="0">
                <a:solidFill>
                  <a:schemeClr val="tx1"/>
                </a:solidFill>
                <a:latin typeface="+mn-lt"/>
                <a:ea typeface="+mn-ea"/>
                <a:cs typeface="+mn-cs"/>
              </a:rPr>
              <a:t>Kortex</a:t>
            </a:r>
            <a:r>
              <a:rPr lang="de-DE" sz="1200" kern="1200" dirty="0" smtClean="0">
                <a:solidFill>
                  <a:schemeClr val="tx1"/>
                </a:solidFill>
                <a:latin typeface="+mn-lt"/>
                <a:ea typeface="+mn-ea"/>
                <a:cs typeface="+mn-cs"/>
              </a:rPr>
              <a:t> - eine der wichtigsten Strukturen für die emotionale Regulation, die Entscheidungsfindung und für ein funktionierendes Gedächtnis - bei einer starken Depression schrumpft.</a:t>
            </a:r>
          </a:p>
          <a:p>
            <a:pPr marL="0" marR="0" indent="0" algn="l" defTabSz="914400" rtl="0" eaLnBrk="0" fontAlgn="base" latinLnBrk="0" hangingPunct="0">
              <a:lnSpc>
                <a:spcPct val="100000"/>
              </a:lnSpc>
              <a:spcBef>
                <a:spcPct val="30000"/>
              </a:spcBef>
              <a:spcAft>
                <a:spcPct val="0"/>
              </a:spcAft>
              <a:buClrTx/>
              <a:buSzTx/>
              <a:buFontTx/>
              <a:buNone/>
              <a:tabLst/>
              <a:defRPr/>
            </a:pPr>
            <a:r>
              <a:rPr lang="de-DE" sz="1200" kern="1200" dirty="0" err="1" smtClean="0">
                <a:solidFill>
                  <a:schemeClr val="tx1"/>
                </a:solidFill>
                <a:latin typeface="+mn-lt"/>
                <a:ea typeface="+mn-ea"/>
                <a:cs typeface="+mn-cs"/>
              </a:rPr>
              <a:t>Amygdala</a:t>
            </a:r>
            <a:r>
              <a:rPr lang="de-DE" sz="1200" kern="1200" dirty="0" smtClean="0">
                <a:solidFill>
                  <a:schemeClr val="tx1"/>
                </a:solidFill>
                <a:latin typeface="+mn-lt"/>
                <a:ea typeface="+mn-ea"/>
                <a:cs typeface="+mn-cs"/>
              </a:rPr>
              <a:t> bei Depression hyperaktiv</a:t>
            </a:r>
          </a:p>
          <a:p>
            <a:endParaRPr lang="de-DE" dirty="0" smtClean="0"/>
          </a:p>
          <a:p>
            <a:r>
              <a:rPr lang="de-DE" dirty="0" smtClean="0"/>
              <a:t>Folgerungen</a:t>
            </a:r>
            <a:r>
              <a:rPr lang="de-DE" baseline="0" dirty="0" smtClean="0"/>
              <a:t> für die Behandlung: Bei schweren Depressionen nutzt ein rein kognitiver Ansatz wenig, weil der </a:t>
            </a:r>
            <a:r>
              <a:rPr lang="de-DE" baseline="0" dirty="0" err="1" smtClean="0"/>
              <a:t>Hippocampus</a:t>
            </a:r>
            <a:r>
              <a:rPr lang="de-DE" baseline="0" dirty="0" smtClean="0"/>
              <a:t> und der PFC heruntergefahren sind.</a:t>
            </a:r>
          </a:p>
          <a:p>
            <a:r>
              <a:rPr lang="de-DE" dirty="0" smtClean="0"/>
              <a:t>Ebenso problematisch ist ein abstinenter</a:t>
            </a:r>
            <a:r>
              <a:rPr lang="de-DE" baseline="0" dirty="0" smtClean="0"/>
              <a:t> Ansatz, weil das die Patienten erst einmal verunsichert und dann die </a:t>
            </a:r>
            <a:r>
              <a:rPr lang="de-DE" baseline="0" dirty="0" err="1" smtClean="0"/>
              <a:t>Amygdala</a:t>
            </a:r>
            <a:r>
              <a:rPr lang="de-DE" baseline="0" dirty="0" smtClean="0"/>
              <a:t> zu sehr Wache steht.</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8</a:t>
            </a:fld>
            <a:endParaRPr 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Normalitätsprinzip:</a:t>
            </a:r>
            <a:r>
              <a:rPr lang="de-DE" baseline="0" dirty="0" smtClean="0"/>
              <a:t> Keine Glasglocke, kein Raumschiff. Die Therapie findet nicht im Orbit statt. Das Ziel ist nicht nur eine Verbesserung im stationären, sondern vor allem im Alltagsrahmen. Das ist der Lackmustest. </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9</a:t>
            </a:fld>
            <a:endParaRPr 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smtClean="0"/>
              <a:t>Je mehr wir es schaffen, den Alltag in die Behandlung hereinzuholen, desto besser sind die Aussichten, etwas von der Veränderung im Alltag zu verankern.</a:t>
            </a:r>
            <a:endParaRPr lang="de-DE" dirty="0"/>
          </a:p>
        </p:txBody>
      </p:sp>
      <p:sp>
        <p:nvSpPr>
          <p:cNvPr id="4" name="Foliennummernplatzhalter 3"/>
          <p:cNvSpPr>
            <a:spLocks noGrp="1"/>
          </p:cNvSpPr>
          <p:nvPr>
            <p:ph type="sldNum" sz="quarter" idx="10"/>
          </p:nvPr>
        </p:nvSpPr>
        <p:spPr/>
        <p:txBody>
          <a:bodyPr/>
          <a:lstStyle/>
          <a:p>
            <a:pPr>
              <a:defRPr/>
            </a:pPr>
            <a:fld id="{1FDD7851-FF8A-4C53-9FD7-CBCFAA6CA45C}" type="slidenum">
              <a:rPr lang="de-DE" smtClean="0"/>
              <a:pPr>
                <a:defRPr/>
              </a:pPr>
              <a:t>10</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smtClean="0"/>
              <a:t>Formatvorlage des Untertitelmasters durch Klicken bearbeiten</a:t>
            </a:r>
            <a:endParaRPr lang="de-DE"/>
          </a:p>
        </p:txBody>
      </p:sp>
      <p:sp>
        <p:nvSpPr>
          <p:cNvPr id="4" name="Datumsplatzhalter 3"/>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C93C654-8DCA-46D7-91F2-DC327F5781DC}" type="slidenum">
              <a:rPr lang="de-DE" smtClean="0"/>
              <a:pPr>
                <a:defRPr/>
              </a:pPr>
              <a:t>‹Nr.›</a:t>
            </a:fld>
            <a:endParaRPr lang="de-DE"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5" name="Fußzeilenplatzhalter 4"/>
          <p:cNvSpPr>
            <a:spLocks noGrp="1"/>
          </p:cNvSpPr>
          <p:nvPr>
            <p:ph type="ftr" sz="quarter" idx="11"/>
          </p:nvPr>
        </p:nvSpPr>
        <p:spPr/>
        <p:txBody>
          <a:bodyPr/>
          <a:lstStyle/>
          <a:p>
            <a:pPr>
              <a:defRPr/>
            </a:pPr>
            <a:endParaRPr lang="de-DE" dirty="0"/>
          </a:p>
        </p:txBody>
      </p:sp>
      <p:sp>
        <p:nvSpPr>
          <p:cNvPr id="6" name="Foliennummernplatzhalter 5"/>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smtClean="0"/>
              <a:t>Textmasterformate durch Klicken bearbeiten</a:t>
            </a:r>
          </a:p>
        </p:txBody>
      </p:sp>
      <p:sp>
        <p:nvSpPr>
          <p:cNvPr id="4" name="Datumsplatzhalter 3"/>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5" name="Fußzeilenplatzhalter 4"/>
          <p:cNvSpPr>
            <a:spLocks noGrp="1"/>
          </p:cNvSpPr>
          <p:nvPr>
            <p:ph type="ftr" sz="quarter" idx="11"/>
          </p:nvPr>
        </p:nvSpPr>
        <p:spPr/>
        <p:txBody>
          <a:bodyPr/>
          <a:lstStyle/>
          <a:p>
            <a:pPr>
              <a:defRPr/>
            </a:pPr>
            <a:endParaRPr lang="de-DE"/>
          </a:p>
        </p:txBody>
      </p:sp>
      <p:sp>
        <p:nvSpPr>
          <p:cNvPr id="6" name="Foliennummernplatzhalter 5"/>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Datumsplatzhalter 4"/>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Datumsplatzhalter 6"/>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8" name="Fußzeilenplatzhalter 7"/>
          <p:cNvSpPr>
            <a:spLocks noGrp="1"/>
          </p:cNvSpPr>
          <p:nvPr>
            <p:ph type="ftr" sz="quarter" idx="11"/>
          </p:nvPr>
        </p:nvSpPr>
        <p:spPr/>
        <p:txBody>
          <a:bodyPr/>
          <a:lstStyle/>
          <a:p>
            <a:pPr>
              <a:defRPr/>
            </a:pPr>
            <a:endParaRPr lang="de-DE"/>
          </a:p>
        </p:txBody>
      </p:sp>
      <p:sp>
        <p:nvSpPr>
          <p:cNvPr id="9" name="Foliennummernplatzhalter 8"/>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Datumsplatzhalter 2"/>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4" name="Fußzeilenplatzhalter 3"/>
          <p:cNvSpPr>
            <a:spLocks noGrp="1"/>
          </p:cNvSpPr>
          <p:nvPr>
            <p:ph type="ftr" sz="quarter" idx="11"/>
          </p:nvPr>
        </p:nvSpPr>
        <p:spPr/>
        <p:txBody>
          <a:bodyPr/>
          <a:lstStyle/>
          <a:p>
            <a:pPr>
              <a:defRPr/>
            </a:pPr>
            <a:endParaRPr lang="de-DE"/>
          </a:p>
        </p:txBody>
      </p:sp>
      <p:sp>
        <p:nvSpPr>
          <p:cNvPr id="5" name="Foliennummernplatzhalter 4"/>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3" name="Fußzeilenplatzhalter 2"/>
          <p:cNvSpPr>
            <a:spLocks noGrp="1"/>
          </p:cNvSpPr>
          <p:nvPr>
            <p:ph type="ftr" sz="quarter" idx="11"/>
          </p:nvPr>
        </p:nvSpPr>
        <p:spPr/>
        <p:txBody>
          <a:bodyPr/>
          <a:lstStyle/>
          <a:p>
            <a:pPr>
              <a:defRPr/>
            </a:pPr>
            <a:endParaRPr lang="de-DE"/>
          </a:p>
        </p:txBody>
      </p:sp>
      <p:sp>
        <p:nvSpPr>
          <p:cNvPr id="4" name="Foliennummernplatzhalter 3"/>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Datumsplatzhalter 4"/>
          <p:cNvSpPr>
            <a:spLocks noGrp="1"/>
          </p:cNvSpPr>
          <p:nvPr>
            <p:ph type="dt" sz="half" idx="10"/>
          </p:nvPr>
        </p:nvSpPr>
        <p:spPr/>
        <p:txBody>
          <a:bodyPr/>
          <a:lstStyle/>
          <a:p>
            <a:pPr>
              <a:defRPr/>
            </a:pPr>
            <a:fld id="{FDB6CB43-BB93-4F97-AF19-787250A126BC}" type="datetimeFigureOut">
              <a:rPr lang="de-DE" smtClean="0"/>
              <a:pPr>
                <a:defRPr/>
              </a:pPr>
              <a:t>27.03.2017</a:t>
            </a:fld>
            <a:endParaRPr lang="de-DE"/>
          </a:p>
        </p:txBody>
      </p:sp>
      <p:sp>
        <p:nvSpPr>
          <p:cNvPr id="6" name="Fußzeilenplatzhalter 5"/>
          <p:cNvSpPr>
            <a:spLocks noGrp="1"/>
          </p:cNvSpPr>
          <p:nvPr>
            <p:ph type="ftr" sz="quarter" idx="11"/>
          </p:nvPr>
        </p:nvSpPr>
        <p:spPr/>
        <p:txBody>
          <a:bodyPr/>
          <a:lstStyle/>
          <a:p>
            <a:pPr>
              <a:defRPr/>
            </a:pPr>
            <a:endParaRPr lang="de-DE"/>
          </a:p>
        </p:txBody>
      </p:sp>
      <p:sp>
        <p:nvSpPr>
          <p:cNvPr id="7" name="Foliennummernplatzhalter 6"/>
          <p:cNvSpPr>
            <a:spLocks noGrp="1"/>
          </p:cNvSpPr>
          <p:nvPr>
            <p:ph type="sldNum" sz="quarter" idx="12"/>
          </p:nvPr>
        </p:nvSpPr>
        <p:spPr/>
        <p:txBody>
          <a:bodyPr/>
          <a:lstStyle/>
          <a:p>
            <a:pPr>
              <a:defRPr/>
            </a:pPr>
            <a:fld id="{EC93C654-8DCA-46D7-91F2-DC327F5781DC}" type="slidenum">
              <a:rPr lang="de-DE" smtClean="0"/>
              <a:pPr>
                <a:defRPr/>
              </a:pPr>
              <a:t>‹Nr.›</a:t>
            </a:fld>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smtClean="0"/>
              <a:t>Titelmasterformat durch Klicken bearbeiten</a:t>
            </a:r>
            <a:endParaRPr lang="de-DE"/>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FDB6CB43-BB93-4F97-AF19-787250A126BC}" type="datetimeFigureOut">
              <a:rPr lang="de-DE" smtClean="0"/>
              <a:pPr>
                <a:defRPr/>
              </a:pPr>
              <a:t>27.03.2017</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C93C654-8DCA-46D7-91F2-DC327F5781DC}" type="slidenum">
              <a:rPr lang="de-DE" smtClean="0"/>
              <a:pPr>
                <a:defRPr/>
              </a:pPr>
              <a:t>‹Nr.›</a:t>
            </a:fld>
            <a:endParaRPr lang="de-DE"/>
          </a:p>
        </p:txBody>
      </p:sp>
      <p:pic>
        <p:nvPicPr>
          <p:cNvPr id="7" name="Grafik 6" descr="z-0827 SINOVA Logo final 4c.jpg"/>
          <p:cNvPicPr>
            <a:picLocks noChangeAspect="1"/>
          </p:cNvPicPr>
          <p:nvPr userDrawn="1"/>
        </p:nvPicPr>
        <p:blipFill>
          <a:blip r:embed="rId13" cstate="print"/>
          <a:srcRect/>
          <a:stretch>
            <a:fillRect/>
          </a:stretch>
        </p:blipFill>
        <p:spPr bwMode="auto">
          <a:xfrm>
            <a:off x="7810945" y="6260701"/>
            <a:ext cx="1153543" cy="375050"/>
          </a:xfrm>
          <a:prstGeom prst="rect">
            <a:avLst/>
          </a:prstGeom>
          <a:noFill/>
          <a:ln w="9525">
            <a:noFill/>
            <a:miter lim="800000"/>
            <a:headEnd/>
            <a:tailEnd/>
          </a:ln>
        </p:spPr>
      </p:pic>
      <p:pic>
        <p:nvPicPr>
          <p:cNvPr id="8" name="Picture 2" descr="Logo_PP"/>
          <p:cNvPicPr>
            <a:picLocks noChangeAspect="1" noChangeArrowheads="1"/>
          </p:cNvPicPr>
          <p:nvPr userDrawn="1"/>
        </p:nvPicPr>
        <p:blipFill>
          <a:blip r:embed="rId14" cstate="print"/>
          <a:srcRect/>
          <a:stretch>
            <a:fillRect/>
          </a:stretch>
        </p:blipFill>
        <p:spPr bwMode="auto">
          <a:xfrm>
            <a:off x="6586984" y="6056314"/>
            <a:ext cx="1081087" cy="890587"/>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de-DE" dirty="0" smtClean="0"/>
              <a:t>Blick nach innen –</a:t>
            </a:r>
            <a:br>
              <a:rPr lang="de-DE" dirty="0" smtClean="0"/>
            </a:br>
            <a:r>
              <a:rPr lang="de-DE" dirty="0" smtClean="0"/>
              <a:t>Innere Motivation und Antrieb</a:t>
            </a:r>
            <a:endParaRPr lang="de-DE" dirty="0"/>
          </a:p>
        </p:txBody>
      </p:sp>
      <p:sp>
        <p:nvSpPr>
          <p:cNvPr id="3" name="Untertitel 2"/>
          <p:cNvSpPr>
            <a:spLocks noGrp="1"/>
          </p:cNvSpPr>
          <p:nvPr>
            <p:ph type="subTitle" idx="1"/>
          </p:nvPr>
        </p:nvSpPr>
        <p:spPr/>
        <p:txBody>
          <a:bodyPr/>
          <a:lstStyle/>
          <a:p>
            <a:r>
              <a:rPr lang="de-DE" smtClean="0"/>
              <a:t>Dr. Albrecht Rilk</a:t>
            </a:r>
            <a:endParaRPr lang="de-DE" dirty="0"/>
          </a:p>
        </p:txBody>
      </p:sp>
      <p:sp>
        <p:nvSpPr>
          <p:cNvPr id="4" name="Textfeld 3"/>
          <p:cNvSpPr txBox="1"/>
          <p:nvPr/>
        </p:nvSpPr>
        <p:spPr>
          <a:xfrm>
            <a:off x="683568" y="5445224"/>
            <a:ext cx="8136904" cy="1200329"/>
          </a:xfrm>
          <a:prstGeom prst="rect">
            <a:avLst/>
          </a:prstGeom>
          <a:noFill/>
        </p:spPr>
        <p:txBody>
          <a:bodyPr wrap="square" rtlCol="0">
            <a:spAutoFit/>
          </a:bodyPr>
          <a:lstStyle/>
          <a:p>
            <a:r>
              <a:rPr lang="de-DE" dirty="0" smtClean="0">
                <a:latin typeface="+mj-lt"/>
              </a:rPr>
              <a:t>10. Fachtagung des interdisziplinären Arbeitskreises Bewegungstherapie bei psychischen Erkrankungen</a:t>
            </a:r>
            <a:br>
              <a:rPr lang="de-DE" dirty="0" smtClean="0">
                <a:latin typeface="+mj-lt"/>
              </a:rPr>
            </a:br>
            <a:r>
              <a:rPr lang="de-DE" dirty="0" smtClean="0">
                <a:latin typeface="+mj-lt"/>
              </a:rPr>
              <a:t>Bad </a:t>
            </a:r>
            <a:r>
              <a:rPr lang="de-DE" dirty="0" err="1" smtClean="0">
                <a:latin typeface="+mj-lt"/>
              </a:rPr>
              <a:t>Schussenried</a:t>
            </a:r>
            <a:endParaRPr lang="de-DE" dirty="0" smtClean="0">
              <a:latin typeface="+mj-lt"/>
            </a:endParaRPr>
          </a:p>
          <a:p>
            <a:r>
              <a:rPr lang="de-DE" dirty="0" smtClean="0">
                <a:latin typeface="+mj-lt"/>
              </a:rPr>
              <a:t>27. März 2017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Transfer in den Alltag</a:t>
            </a:r>
            <a:endParaRPr lang="de-DE" dirty="0"/>
          </a:p>
        </p:txBody>
      </p:sp>
      <p:sp>
        <p:nvSpPr>
          <p:cNvPr id="3" name="Inhaltsplatzhalter 2"/>
          <p:cNvSpPr>
            <a:spLocks noGrp="1"/>
          </p:cNvSpPr>
          <p:nvPr>
            <p:ph idx="1"/>
          </p:nvPr>
        </p:nvSpPr>
        <p:spPr>
          <a:xfrm>
            <a:off x="457200" y="1775192"/>
            <a:ext cx="8229600" cy="4318103"/>
          </a:xfrm>
        </p:spPr>
        <p:txBody>
          <a:bodyPr>
            <a:normAutofit fontScale="85000" lnSpcReduction="20000"/>
          </a:bodyPr>
          <a:lstStyle/>
          <a:p>
            <a:r>
              <a:rPr lang="de-DE" dirty="0" smtClean="0"/>
              <a:t>Alltagsnähe als wesentlicher Wirkfaktor für Nachhaltigkeit</a:t>
            </a:r>
          </a:p>
          <a:p>
            <a:r>
              <a:rPr lang="de-DE" dirty="0" smtClean="0"/>
              <a:t>Akzeptanz schaffen</a:t>
            </a:r>
          </a:p>
          <a:p>
            <a:r>
              <a:rPr lang="de-DE" dirty="0" err="1" smtClean="0"/>
              <a:t>Mehrzeitigkeit</a:t>
            </a:r>
            <a:r>
              <a:rPr lang="de-DE" dirty="0" smtClean="0"/>
              <a:t> als Prinzip in der Psychoedukation</a:t>
            </a:r>
          </a:p>
          <a:p>
            <a:endParaRPr lang="de-DE" dirty="0" smtClean="0"/>
          </a:p>
          <a:p>
            <a:r>
              <a:rPr lang="de-DE" dirty="0" smtClean="0"/>
              <a:t>Belastungserprobungen</a:t>
            </a:r>
          </a:p>
          <a:p>
            <a:r>
              <a:rPr lang="de-DE" dirty="0" err="1" smtClean="0"/>
              <a:t>Sektorübergreifende</a:t>
            </a:r>
            <a:r>
              <a:rPr lang="de-DE" dirty="0" smtClean="0"/>
              <a:t> Versorgung</a:t>
            </a:r>
          </a:p>
          <a:p>
            <a:r>
              <a:rPr lang="de-DE" dirty="0" smtClean="0"/>
              <a:t>Gemeindenahe Versorgung</a:t>
            </a:r>
          </a:p>
          <a:p>
            <a:r>
              <a:rPr lang="de-DE" dirty="0" smtClean="0"/>
              <a:t>Ambulant vor stationär</a:t>
            </a:r>
          </a:p>
          <a:p>
            <a:r>
              <a:rPr lang="de-DE" dirty="0" smtClean="0"/>
              <a:t>Stationsäquivalente Behandlung</a:t>
            </a:r>
          </a:p>
          <a:p>
            <a:endParaRPr lang="de-DE"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Transfer in den Alltag</a:t>
            </a:r>
            <a:endParaRPr lang="de-DE" dirty="0"/>
          </a:p>
        </p:txBody>
      </p:sp>
      <p:sp>
        <p:nvSpPr>
          <p:cNvPr id="3" name="Inhaltsplatzhalter 2"/>
          <p:cNvSpPr>
            <a:spLocks noGrp="1"/>
          </p:cNvSpPr>
          <p:nvPr>
            <p:ph idx="1"/>
          </p:nvPr>
        </p:nvSpPr>
        <p:spPr>
          <a:xfrm>
            <a:off x="251520" y="1340768"/>
            <a:ext cx="8229600" cy="1581799"/>
          </a:xfrm>
        </p:spPr>
        <p:txBody>
          <a:bodyPr>
            <a:normAutofit/>
          </a:bodyPr>
          <a:lstStyle/>
          <a:p>
            <a:r>
              <a:rPr lang="de-DE" sz="2800" b="1" dirty="0" smtClean="0"/>
              <a:t>Transferstudie</a:t>
            </a:r>
            <a:r>
              <a:rPr lang="de-DE" sz="2800" dirty="0" smtClean="0"/>
              <a:t> (</a:t>
            </a:r>
            <a:r>
              <a:rPr lang="de-DE" sz="2400" dirty="0" smtClean="0"/>
              <a:t>Blacha/Hölzer, noch nicht publiziert</a:t>
            </a:r>
            <a:r>
              <a:rPr lang="de-DE" sz="2800" dirty="0" smtClean="0"/>
              <a:t>): Führen Patienten in der Klinik vermittelte sportliche Aktivitäten nach Entlassung weiter?</a:t>
            </a:r>
          </a:p>
        </p:txBody>
      </p:sp>
      <p:sp>
        <p:nvSpPr>
          <p:cNvPr id="4" name="Inhaltsplatzhalter 2"/>
          <p:cNvSpPr txBox="1">
            <a:spLocks/>
          </p:cNvSpPr>
          <p:nvPr/>
        </p:nvSpPr>
        <p:spPr>
          <a:xfrm>
            <a:off x="251520" y="2708920"/>
            <a:ext cx="8229600" cy="15121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1" i="0" u="none" strike="noStrike" kern="1200" cap="none" spc="0" normalizeH="0" baseline="0" noProof="0" dirty="0" smtClean="0">
                <a:ln>
                  <a:noFill/>
                </a:ln>
                <a:solidFill>
                  <a:schemeClr val="tx1"/>
                </a:solidFill>
                <a:effectLst/>
                <a:uLnTx/>
                <a:uFillTx/>
                <a:latin typeface="+mn-lt"/>
                <a:ea typeface="+mn-ea"/>
                <a:cs typeface="+mn-cs"/>
              </a:rPr>
              <a:t>Design: </a:t>
            </a:r>
            <a:r>
              <a:rPr kumimoji="0" lang="de-DE" sz="2800" b="0" i="0" u="none" strike="noStrike" kern="1200" cap="none" spc="0" normalizeH="0" baseline="0" noProof="0" dirty="0" smtClean="0">
                <a:ln>
                  <a:noFill/>
                </a:ln>
                <a:solidFill>
                  <a:schemeClr val="tx1"/>
                </a:solidFill>
                <a:effectLst/>
                <a:uLnTx/>
                <a:uFillTx/>
                <a:latin typeface="+mn-lt"/>
                <a:ea typeface="+mn-ea"/>
                <a:cs typeface="+mn-cs"/>
              </a:rPr>
              <a:t>Längsschnittstudie T0 (Aufnahme n=335), T1 (Entlassung), T2 (Katamnese nach 6 Monaten n=187).</a:t>
            </a:r>
            <a:br>
              <a:rPr kumimoji="0" lang="de-DE" sz="2800" b="0" i="0" u="none" strike="noStrike" kern="1200" cap="none" spc="0" normalizeH="0" baseline="0" noProof="0" dirty="0" smtClean="0">
                <a:ln>
                  <a:noFill/>
                </a:ln>
                <a:solidFill>
                  <a:schemeClr val="tx1"/>
                </a:solidFill>
                <a:effectLst/>
                <a:uLnTx/>
                <a:uFillTx/>
                <a:latin typeface="+mn-lt"/>
                <a:ea typeface="+mn-ea"/>
                <a:cs typeface="+mn-cs"/>
              </a:rPr>
            </a:br>
            <a:r>
              <a:rPr kumimoji="0" lang="de-DE" sz="2800" b="0" i="0" u="none" strike="noStrike" kern="1200" cap="none" spc="0" normalizeH="0" baseline="0" noProof="0" dirty="0" smtClean="0">
                <a:ln>
                  <a:noFill/>
                </a:ln>
                <a:solidFill>
                  <a:schemeClr val="tx1"/>
                </a:solidFill>
                <a:effectLst/>
                <a:uLnTx/>
                <a:uFillTx/>
                <a:latin typeface="+mn-lt"/>
                <a:ea typeface="+mn-ea"/>
                <a:cs typeface="+mn-cs"/>
              </a:rPr>
              <a:t>Zielgrößen u.a. Krafttraining und Ausdauertraining. </a:t>
            </a:r>
          </a:p>
        </p:txBody>
      </p:sp>
      <p:sp>
        <p:nvSpPr>
          <p:cNvPr id="6" name="Inhaltsplatzhalter 2"/>
          <p:cNvSpPr txBox="1">
            <a:spLocks/>
          </p:cNvSpPr>
          <p:nvPr/>
        </p:nvSpPr>
        <p:spPr>
          <a:xfrm>
            <a:off x="251520" y="4149080"/>
            <a:ext cx="8229600" cy="15121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Inhaltsplatzhalter 2"/>
          <p:cNvSpPr txBox="1">
            <a:spLocks/>
          </p:cNvSpPr>
          <p:nvPr/>
        </p:nvSpPr>
        <p:spPr>
          <a:xfrm>
            <a:off x="251520" y="4007441"/>
            <a:ext cx="8229600" cy="151216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1" i="0" u="none" strike="noStrike" kern="1200" cap="none" spc="0" normalizeH="0" baseline="0" noProof="0" dirty="0" smtClean="0">
                <a:ln>
                  <a:noFill/>
                </a:ln>
                <a:solidFill>
                  <a:schemeClr val="tx1"/>
                </a:solidFill>
                <a:effectLst/>
                <a:uLnTx/>
                <a:uFillTx/>
                <a:latin typeface="+mn-lt"/>
                <a:ea typeface="+mn-ea"/>
                <a:cs typeface="+mn-cs"/>
              </a:rPr>
              <a:t>Ergebnisse: </a:t>
            </a:r>
            <a:r>
              <a:rPr kumimoji="0" lang="de-DE" sz="2800" b="0" i="0" u="none" strike="noStrike" kern="1200" cap="none" spc="0" normalizeH="0" baseline="0" noProof="0" dirty="0" smtClean="0">
                <a:ln>
                  <a:noFill/>
                </a:ln>
                <a:solidFill>
                  <a:schemeClr val="tx1"/>
                </a:solidFill>
                <a:effectLst/>
                <a:uLnTx/>
                <a:uFillTx/>
                <a:latin typeface="+mn-lt"/>
                <a:ea typeface="+mn-ea"/>
                <a:cs typeface="+mn-cs"/>
              </a:rPr>
              <a:t>Signifikante Aktivitätszunahme</a:t>
            </a:r>
            <a:r>
              <a:rPr kumimoji="0" lang="de-DE" sz="2800" b="0" i="0" u="none" strike="noStrike" kern="1200" cap="none" spc="0" normalizeH="0" noProof="0" dirty="0" smtClean="0">
                <a:ln>
                  <a:noFill/>
                </a:ln>
                <a:solidFill>
                  <a:schemeClr val="tx1"/>
                </a:solidFill>
                <a:effectLst/>
                <a:uLnTx/>
                <a:uFillTx/>
                <a:latin typeface="+mn-lt"/>
                <a:ea typeface="+mn-ea"/>
                <a:cs typeface="+mn-cs"/>
              </a:rPr>
              <a:t> bei Entlassung, aber auch signifikante Abnahme zur Katamnese</a:t>
            </a:r>
            <a:endParaRPr kumimoji="0" lang="de-DE" sz="28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8" name="Inhaltsplatzhalter 2"/>
          <p:cNvSpPr txBox="1">
            <a:spLocks/>
          </p:cNvSpPr>
          <p:nvPr/>
        </p:nvSpPr>
        <p:spPr>
          <a:xfrm>
            <a:off x="251520" y="5445224"/>
            <a:ext cx="8229600" cy="1224136"/>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de-DE" sz="2800" b="1" i="0" u="none" strike="noStrike" kern="1200" cap="none" spc="0" normalizeH="0" baseline="0" noProof="0" dirty="0" smtClean="0">
                <a:ln>
                  <a:noFill/>
                </a:ln>
                <a:solidFill>
                  <a:schemeClr val="tx1"/>
                </a:solidFill>
                <a:effectLst/>
                <a:uLnTx/>
                <a:uFillTx/>
                <a:latin typeface="+mn-lt"/>
                <a:ea typeface="+mn-ea"/>
                <a:cs typeface="+mn-cs"/>
              </a:rPr>
              <a:t>Kein sign.</a:t>
            </a:r>
            <a:r>
              <a:rPr kumimoji="0" lang="de-DE" sz="2800" b="1" i="0" u="none" strike="noStrike" kern="1200" cap="none" spc="0" normalizeH="0" noProof="0" dirty="0" smtClean="0">
                <a:ln>
                  <a:noFill/>
                </a:ln>
                <a:solidFill>
                  <a:schemeClr val="tx1"/>
                </a:solidFill>
                <a:effectLst/>
                <a:uLnTx/>
                <a:uFillTx/>
                <a:latin typeface="+mn-lt"/>
                <a:ea typeface="+mn-ea"/>
                <a:cs typeface="+mn-cs"/>
              </a:rPr>
              <a:t> Unterschied zwischen Aufnahme und Katamnese</a:t>
            </a:r>
            <a:endParaRPr kumimoji="0" lang="de-DE" sz="2800" b="1"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Stationsäquivalente Behandlung</a:t>
            </a:r>
            <a:endParaRPr lang="de-DE" dirty="0"/>
          </a:p>
        </p:txBody>
      </p:sp>
      <p:sp>
        <p:nvSpPr>
          <p:cNvPr id="3" name="Inhaltsplatzhalter 2"/>
          <p:cNvSpPr>
            <a:spLocks noGrp="1"/>
          </p:cNvSpPr>
          <p:nvPr>
            <p:ph idx="1"/>
          </p:nvPr>
        </p:nvSpPr>
        <p:spPr>
          <a:xfrm>
            <a:off x="457200" y="1600201"/>
            <a:ext cx="8229600" cy="3412976"/>
          </a:xfrm>
        </p:spPr>
        <p:txBody>
          <a:bodyPr>
            <a:normAutofit fontScale="92500" lnSpcReduction="10000"/>
          </a:bodyPr>
          <a:lstStyle/>
          <a:p>
            <a:r>
              <a:rPr lang="de-DE" dirty="0" smtClean="0"/>
              <a:t>§115d SGB V:</a:t>
            </a:r>
            <a:br>
              <a:rPr lang="de-DE" dirty="0" smtClean="0"/>
            </a:br>
            <a:r>
              <a:rPr lang="de-DE" dirty="0" smtClean="0"/>
              <a:t>Psychiatrische Krankenhäuser […] können in medizinisch geeigneten Fällen, wenn eine Indikation für eine stationäre psychiatrische Behandlung vorliegt, anstelle einer vollstationären Behandlung eine </a:t>
            </a:r>
            <a:r>
              <a:rPr lang="de-DE" b="1" dirty="0" smtClean="0"/>
              <a:t>stationsäquivalente psychiatrische Behandlung im häuslichen Umfeld </a:t>
            </a:r>
            <a:r>
              <a:rPr lang="de-DE" dirty="0" smtClean="0"/>
              <a:t>erbringen. </a:t>
            </a:r>
            <a:endParaRPr lang="de-DE"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Danke fürs Zuhören</a:t>
            </a:r>
            <a:endParaRPr lang="de-DE" dirty="0"/>
          </a:p>
        </p:txBody>
      </p:sp>
      <p:pic>
        <p:nvPicPr>
          <p:cNvPr id="4" name="Inhaltsplatzhalter 3" descr="zu-viel-fuer-die-zuschauer-viele-debatten-im-plenarsaal-raffen-auch-politische-interessierte-menschen-darnieder.jpg"/>
          <p:cNvPicPr>
            <a:picLocks noGrp="1" noChangeAspect="1"/>
          </p:cNvPicPr>
          <p:nvPr>
            <p:ph idx="1"/>
          </p:nvPr>
        </p:nvPicPr>
        <p:blipFill>
          <a:blip r:embed="rId3" cstate="print"/>
          <a:stretch>
            <a:fillRect/>
          </a:stretch>
        </p:blipFill>
        <p:spPr>
          <a:xfrm>
            <a:off x="445681" y="1484784"/>
            <a:ext cx="8014751" cy="4506655"/>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Worüber sprechen wir?</a:t>
            </a:r>
            <a:endParaRPr lang="de-DE" dirty="0"/>
          </a:p>
        </p:txBody>
      </p:sp>
      <p:pic>
        <p:nvPicPr>
          <p:cNvPr id="5" name="Grafik 4" descr="Bootsflüchtlinge.jpg"/>
          <p:cNvPicPr>
            <a:picLocks noChangeAspect="1"/>
          </p:cNvPicPr>
          <p:nvPr/>
        </p:nvPicPr>
        <p:blipFill>
          <a:blip r:embed="rId3" cstate="print"/>
          <a:stretch>
            <a:fillRect/>
          </a:stretch>
        </p:blipFill>
        <p:spPr>
          <a:xfrm>
            <a:off x="251520" y="3140968"/>
            <a:ext cx="4005064" cy="2252849"/>
          </a:xfrm>
          <a:prstGeom prst="rect">
            <a:avLst/>
          </a:prstGeom>
        </p:spPr>
      </p:pic>
      <p:pic>
        <p:nvPicPr>
          <p:cNvPr id="4" name="Grafik 3" descr="Hawking.jpg"/>
          <p:cNvPicPr>
            <a:picLocks noChangeAspect="1"/>
          </p:cNvPicPr>
          <p:nvPr/>
        </p:nvPicPr>
        <p:blipFill>
          <a:blip r:embed="rId4" cstate="print"/>
          <a:stretch>
            <a:fillRect/>
          </a:stretch>
        </p:blipFill>
        <p:spPr>
          <a:xfrm>
            <a:off x="251519" y="1484784"/>
            <a:ext cx="2822443" cy="1587624"/>
          </a:xfrm>
          <a:prstGeom prst="rect">
            <a:avLst/>
          </a:prstGeom>
        </p:spPr>
      </p:pic>
      <p:pic>
        <p:nvPicPr>
          <p:cNvPr id="6" name="Grafik 5" descr="Patientin.jpg"/>
          <p:cNvPicPr>
            <a:picLocks noChangeAspect="1"/>
          </p:cNvPicPr>
          <p:nvPr/>
        </p:nvPicPr>
        <p:blipFill>
          <a:blip r:embed="rId5" cstate="print"/>
          <a:stretch>
            <a:fillRect/>
          </a:stretch>
        </p:blipFill>
        <p:spPr>
          <a:xfrm>
            <a:off x="3347864" y="1556792"/>
            <a:ext cx="3240360" cy="2160240"/>
          </a:xfrm>
          <a:prstGeom prst="rect">
            <a:avLst/>
          </a:prstGeom>
        </p:spPr>
      </p:pic>
      <p:pic>
        <p:nvPicPr>
          <p:cNvPr id="8" name="Grafik 7" descr="640px-VenedigerSeilschaftAmGipfelgrat.jpg"/>
          <p:cNvPicPr>
            <a:picLocks noChangeAspect="1"/>
          </p:cNvPicPr>
          <p:nvPr/>
        </p:nvPicPr>
        <p:blipFill>
          <a:blip r:embed="rId6" cstate="print"/>
          <a:stretch>
            <a:fillRect/>
          </a:stretch>
        </p:blipFill>
        <p:spPr>
          <a:xfrm>
            <a:off x="6300192" y="1821160"/>
            <a:ext cx="3295915" cy="2471936"/>
          </a:xfrm>
          <a:prstGeom prst="rect">
            <a:avLst/>
          </a:prstGeom>
        </p:spPr>
      </p:pic>
      <p:pic>
        <p:nvPicPr>
          <p:cNvPr id="9" name="Grafik 8" descr="gelangweilter-mann.jpg"/>
          <p:cNvPicPr>
            <a:picLocks noChangeAspect="1"/>
          </p:cNvPicPr>
          <p:nvPr/>
        </p:nvPicPr>
        <p:blipFill>
          <a:blip r:embed="rId7" cstate="print"/>
          <a:stretch>
            <a:fillRect/>
          </a:stretch>
        </p:blipFill>
        <p:spPr>
          <a:xfrm>
            <a:off x="4860032" y="4355204"/>
            <a:ext cx="4278982" cy="25301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3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3000"/>
                            </p:stCondLst>
                            <p:childTnLst>
                              <p:par>
                                <p:cTn id="11" presetID="1" presetClass="entr" presetSubtype="0" fill="hold" nodeType="afterEffect">
                                  <p:stCondLst>
                                    <p:cond delay="300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6000"/>
                            </p:stCondLst>
                            <p:childTnLst>
                              <p:par>
                                <p:cTn id="14" presetID="1" presetClass="entr" presetSubtype="0" fill="hold" nodeType="afterEffect">
                                  <p:stCondLst>
                                    <p:cond delay="3000"/>
                                  </p:stCondLst>
                                  <p:childTnLst>
                                    <p:set>
                                      <p:cBhvr>
                                        <p:cTn id="15" dur="1" fill="hold">
                                          <p:stCondLst>
                                            <p:cond delay="0"/>
                                          </p:stCondLst>
                                        </p:cTn>
                                        <p:tgtEl>
                                          <p:spTgt spid="8"/>
                                        </p:tgtEl>
                                        <p:attrNameLst>
                                          <p:attrName>style.visibility</p:attrName>
                                        </p:attrNameLst>
                                      </p:cBhvr>
                                      <p:to>
                                        <p:strVal val="visible"/>
                                      </p:to>
                                    </p:set>
                                  </p:childTnLst>
                                </p:cTn>
                              </p:par>
                            </p:childTnLst>
                          </p:cTn>
                        </p:par>
                        <p:par>
                          <p:cTn id="16" fill="hold">
                            <p:stCondLst>
                              <p:cond delay="9000"/>
                            </p:stCondLst>
                            <p:childTnLst>
                              <p:par>
                                <p:cTn id="17" presetID="1" presetClass="entr" presetSubtype="0" fill="hold" nodeType="afterEffect">
                                  <p:stCondLst>
                                    <p:cond delay="30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Worüber sprechen wir?</a:t>
            </a:r>
            <a:endParaRPr lang="de-DE" dirty="0"/>
          </a:p>
        </p:txBody>
      </p:sp>
      <p:pic>
        <p:nvPicPr>
          <p:cNvPr id="9" name="Grafik 8" descr="Onkel Dagobert.png"/>
          <p:cNvPicPr>
            <a:picLocks noChangeAspect="1"/>
          </p:cNvPicPr>
          <p:nvPr/>
        </p:nvPicPr>
        <p:blipFill>
          <a:blip r:embed="rId3" cstate="print"/>
          <a:stretch>
            <a:fillRect/>
          </a:stretch>
        </p:blipFill>
        <p:spPr>
          <a:xfrm>
            <a:off x="648087" y="1821978"/>
            <a:ext cx="3744416" cy="3037638"/>
          </a:xfrm>
          <a:prstGeom prst="rect">
            <a:avLst/>
          </a:prstGeom>
        </p:spPr>
      </p:pic>
      <p:pic>
        <p:nvPicPr>
          <p:cNvPr id="1026" name="Picture 2"/>
          <p:cNvPicPr>
            <a:picLocks noChangeAspect="1" noChangeArrowheads="1"/>
          </p:cNvPicPr>
          <p:nvPr/>
        </p:nvPicPr>
        <p:blipFill>
          <a:blip r:embed="rId4" cstate="print"/>
          <a:srcRect/>
          <a:stretch>
            <a:fillRect/>
          </a:stretch>
        </p:blipFill>
        <p:spPr bwMode="auto">
          <a:xfrm>
            <a:off x="4752543" y="1821978"/>
            <a:ext cx="2843793" cy="3600399"/>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3" cstate="print"/>
          <a:srcRect/>
          <a:stretch>
            <a:fillRect/>
          </a:stretch>
        </p:blipFill>
        <p:spPr bwMode="auto">
          <a:xfrm>
            <a:off x="0" y="1484784"/>
            <a:ext cx="8458200" cy="962025"/>
          </a:xfrm>
          <a:prstGeom prst="rect">
            <a:avLst/>
          </a:prstGeom>
          <a:noFill/>
          <a:ln w="9525">
            <a:noFill/>
            <a:miter lim="800000"/>
            <a:headEnd/>
            <a:tailEnd/>
          </a:ln>
        </p:spPr>
      </p:pic>
      <p:pic>
        <p:nvPicPr>
          <p:cNvPr id="1032" name="Picture 8"/>
          <p:cNvPicPr>
            <a:picLocks noChangeAspect="1" noChangeArrowheads="1"/>
          </p:cNvPicPr>
          <p:nvPr/>
        </p:nvPicPr>
        <p:blipFill>
          <a:blip r:embed="rId4" cstate="print"/>
          <a:srcRect/>
          <a:stretch>
            <a:fillRect/>
          </a:stretch>
        </p:blipFill>
        <p:spPr bwMode="auto">
          <a:xfrm>
            <a:off x="179512" y="2420888"/>
            <a:ext cx="8715375" cy="3600450"/>
          </a:xfrm>
          <a:prstGeom prst="rect">
            <a:avLst/>
          </a:prstGeom>
          <a:noFill/>
          <a:ln w="9525">
            <a:noFill/>
            <a:miter lim="800000"/>
            <a:headEnd/>
            <a:tailEnd/>
          </a:ln>
        </p:spPr>
      </p:pic>
      <p:sp>
        <p:nvSpPr>
          <p:cNvPr id="2" name="Titel 1"/>
          <p:cNvSpPr>
            <a:spLocks noGrp="1"/>
          </p:cNvSpPr>
          <p:nvPr>
            <p:ph type="title"/>
          </p:nvPr>
        </p:nvSpPr>
        <p:spPr/>
        <p:txBody>
          <a:bodyPr/>
          <a:lstStyle/>
          <a:p>
            <a:r>
              <a:rPr lang="de-DE" dirty="0" smtClean="0"/>
              <a:t>Worüber sprechen wir?</a:t>
            </a:r>
            <a:endParaRPr lang="de-DE" dirty="0"/>
          </a:p>
        </p:txBody>
      </p:sp>
      <p:pic>
        <p:nvPicPr>
          <p:cNvPr id="1029" name="Picture 5"/>
          <p:cNvPicPr>
            <a:picLocks noChangeAspect="1" noChangeArrowheads="1"/>
          </p:cNvPicPr>
          <p:nvPr/>
        </p:nvPicPr>
        <p:blipFill>
          <a:blip r:embed="rId5" cstate="print"/>
          <a:srcRect/>
          <a:stretch>
            <a:fillRect/>
          </a:stretch>
        </p:blipFill>
        <p:spPr bwMode="auto">
          <a:xfrm rot="21403163">
            <a:off x="276537" y="4263109"/>
            <a:ext cx="5391150" cy="1028700"/>
          </a:xfrm>
          <a:prstGeom prst="rect">
            <a:avLst/>
          </a:prstGeom>
          <a:noFill/>
          <a:ln w="9525">
            <a:noFill/>
            <a:miter lim="800000"/>
            <a:headEnd/>
            <a:tailEnd/>
          </a:ln>
        </p:spPr>
      </p:pic>
      <p:pic>
        <p:nvPicPr>
          <p:cNvPr id="1030" name="Picture 6"/>
          <p:cNvPicPr>
            <a:picLocks noChangeAspect="1" noChangeArrowheads="1"/>
          </p:cNvPicPr>
          <p:nvPr/>
        </p:nvPicPr>
        <p:blipFill>
          <a:blip r:embed="rId6" cstate="print"/>
          <a:srcRect/>
          <a:stretch>
            <a:fillRect/>
          </a:stretch>
        </p:blipFill>
        <p:spPr bwMode="auto">
          <a:xfrm rot="234010">
            <a:off x="622828" y="2670049"/>
            <a:ext cx="5010150" cy="733425"/>
          </a:xfrm>
          <a:prstGeom prst="rect">
            <a:avLst/>
          </a:prstGeom>
          <a:noFill/>
          <a:ln w="6350">
            <a:solidFill>
              <a:schemeClr val="tx1"/>
            </a:solidFill>
            <a:miter lim="800000"/>
            <a:headEnd/>
            <a:tailEnd/>
          </a:ln>
        </p:spPr>
      </p:pic>
      <p:sp>
        <p:nvSpPr>
          <p:cNvPr id="8" name="Textfeld 7"/>
          <p:cNvSpPr txBox="1"/>
          <p:nvPr/>
        </p:nvSpPr>
        <p:spPr>
          <a:xfrm>
            <a:off x="251520" y="6488668"/>
            <a:ext cx="2156360" cy="338554"/>
          </a:xfrm>
          <a:prstGeom prst="rect">
            <a:avLst/>
          </a:prstGeom>
          <a:noFill/>
        </p:spPr>
        <p:txBody>
          <a:bodyPr wrap="none" rtlCol="0">
            <a:spAutoFit/>
          </a:bodyPr>
          <a:lstStyle/>
          <a:p>
            <a:r>
              <a:rPr lang="de-DE" sz="1600" dirty="0" smtClean="0"/>
              <a:t>Quelle: Express, Köln</a:t>
            </a:r>
            <a:endParaRPr lang="de-DE" sz="1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maslow_pyramide.gif"/>
          <p:cNvPicPr>
            <a:picLocks noChangeAspect="1"/>
          </p:cNvPicPr>
          <p:nvPr/>
        </p:nvPicPr>
        <p:blipFill>
          <a:blip r:embed="rId3" cstate="print"/>
          <a:stretch>
            <a:fillRect/>
          </a:stretch>
        </p:blipFill>
        <p:spPr>
          <a:xfrm>
            <a:off x="3923928" y="2724983"/>
            <a:ext cx="5174012" cy="4088393"/>
          </a:xfrm>
          <a:prstGeom prst="rect">
            <a:avLst/>
          </a:prstGeom>
        </p:spPr>
      </p:pic>
      <p:sp>
        <p:nvSpPr>
          <p:cNvPr id="2" name="Titel 1"/>
          <p:cNvSpPr>
            <a:spLocks noGrp="1"/>
          </p:cNvSpPr>
          <p:nvPr>
            <p:ph type="title"/>
          </p:nvPr>
        </p:nvSpPr>
        <p:spPr/>
        <p:txBody>
          <a:bodyPr>
            <a:normAutofit/>
          </a:bodyPr>
          <a:lstStyle/>
          <a:p>
            <a:r>
              <a:rPr lang="de-DE" dirty="0" smtClean="0"/>
              <a:t>Begriffsbestimmung</a:t>
            </a:r>
            <a:endParaRPr lang="de-DE" dirty="0"/>
          </a:p>
        </p:txBody>
      </p:sp>
      <p:sp>
        <p:nvSpPr>
          <p:cNvPr id="3" name="Inhaltsplatzhalter 2"/>
          <p:cNvSpPr>
            <a:spLocks noGrp="1"/>
          </p:cNvSpPr>
          <p:nvPr>
            <p:ph idx="1"/>
          </p:nvPr>
        </p:nvSpPr>
        <p:spPr>
          <a:xfrm>
            <a:off x="35496" y="1415153"/>
            <a:ext cx="5915000" cy="2877943"/>
          </a:xfrm>
        </p:spPr>
        <p:txBody>
          <a:bodyPr>
            <a:noAutofit/>
          </a:bodyPr>
          <a:lstStyle/>
          <a:p>
            <a:r>
              <a:rPr lang="de-DE" sz="2400" dirty="0" smtClean="0"/>
              <a:t>Maslow: Das ursprüngliche Kriterium der Motivation […] ist das subjektive. Ich bin motiviert, wenn ich ein Verlangen oder ein Bedürfnis oder eine Sehnsucht oder einen Wunsch oder einen Mangel verspüre.</a:t>
            </a:r>
          </a:p>
          <a:p>
            <a:endParaRPr lang="de-DE" sz="2400" dirty="0" smtClean="0"/>
          </a:p>
          <a:p>
            <a:r>
              <a:rPr lang="de-DE" sz="2400" dirty="0" smtClean="0"/>
              <a:t>Hier aber auch:</a:t>
            </a:r>
            <a:br>
              <a:rPr lang="de-DE" sz="2400" dirty="0" smtClean="0"/>
            </a:br>
            <a:r>
              <a:rPr lang="de-DE" b="1" dirty="0" smtClean="0"/>
              <a:t>Grad des</a:t>
            </a:r>
            <a:br>
              <a:rPr lang="de-DE" b="1" dirty="0" smtClean="0"/>
            </a:br>
            <a:r>
              <a:rPr lang="de-DE" b="1" dirty="0" smtClean="0"/>
              <a:t>Veränderungswunschs</a:t>
            </a:r>
            <a:endParaRPr lang="de-DE" sz="2400"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Der Wunsch nach Veränderung ist …</a:t>
            </a:r>
            <a:endParaRPr lang="de-DE" dirty="0"/>
          </a:p>
        </p:txBody>
      </p:sp>
      <p:sp>
        <p:nvSpPr>
          <p:cNvPr id="3" name="Inhaltsplatzhalter 2"/>
          <p:cNvSpPr>
            <a:spLocks noGrp="1"/>
          </p:cNvSpPr>
          <p:nvPr>
            <p:ph idx="1"/>
          </p:nvPr>
        </p:nvSpPr>
        <p:spPr/>
        <p:txBody>
          <a:bodyPr>
            <a:normAutofit/>
          </a:bodyPr>
          <a:lstStyle/>
          <a:p>
            <a:r>
              <a:rPr lang="de-DE" dirty="0" smtClean="0"/>
              <a:t>individuell</a:t>
            </a:r>
          </a:p>
          <a:p>
            <a:r>
              <a:rPr lang="de-DE" dirty="0" smtClean="0"/>
              <a:t>komplex</a:t>
            </a:r>
          </a:p>
          <a:p>
            <a:r>
              <a:rPr lang="de-DE" dirty="0" smtClean="0"/>
              <a:t>ambivalent</a:t>
            </a:r>
          </a:p>
          <a:p>
            <a:r>
              <a:rPr lang="de-DE" dirty="0" smtClean="0"/>
              <a:t>kontextabhängig</a:t>
            </a:r>
          </a:p>
          <a:p>
            <a:r>
              <a:rPr lang="de-DE" dirty="0" err="1" smtClean="0"/>
              <a:t>störbar</a:t>
            </a:r>
            <a:endParaRPr lang="de-DE" dirty="0" smtClean="0"/>
          </a:p>
          <a:p>
            <a:endParaRPr lang="de-DE"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de-DE" dirty="0" smtClean="0"/>
              <a:t>Motivations- und Antriebsverlust: Modell Depression</a:t>
            </a:r>
            <a:endParaRPr lang="de-DE" dirty="0"/>
          </a:p>
        </p:txBody>
      </p:sp>
      <p:sp>
        <p:nvSpPr>
          <p:cNvPr id="3" name="Inhaltsplatzhalter 2"/>
          <p:cNvSpPr>
            <a:spLocks noGrp="1"/>
          </p:cNvSpPr>
          <p:nvPr>
            <p:ph idx="1"/>
          </p:nvPr>
        </p:nvSpPr>
        <p:spPr/>
        <p:txBody>
          <a:bodyPr/>
          <a:lstStyle/>
          <a:p>
            <a:r>
              <a:rPr lang="de-DE" dirty="0" smtClean="0"/>
              <a:t>Stimmungseinengung</a:t>
            </a:r>
          </a:p>
          <a:p>
            <a:r>
              <a:rPr lang="de-DE" dirty="0" smtClean="0"/>
              <a:t>Interessenverlust, Freudlosigkeit</a:t>
            </a:r>
          </a:p>
          <a:p>
            <a:r>
              <a:rPr lang="de-DE" dirty="0" smtClean="0"/>
              <a:t>Antriebsmangel, erhöhte Ermüdbarkeit</a:t>
            </a:r>
          </a:p>
          <a:p>
            <a:r>
              <a:rPr lang="de-DE" dirty="0" smtClean="0"/>
              <a:t>Kognitive Veränderungen</a:t>
            </a:r>
            <a:endParaRPr lang="de-DE"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Depression: Neurobiologie</a:t>
            </a:r>
            <a:endParaRPr lang="de-DE" dirty="0"/>
          </a:p>
        </p:txBody>
      </p:sp>
      <p:sp>
        <p:nvSpPr>
          <p:cNvPr id="7" name="Inhaltsplatzhalter 6"/>
          <p:cNvSpPr>
            <a:spLocks noGrp="1"/>
          </p:cNvSpPr>
          <p:nvPr>
            <p:ph idx="1"/>
          </p:nvPr>
        </p:nvSpPr>
        <p:spPr>
          <a:xfrm>
            <a:off x="5436096" y="1600200"/>
            <a:ext cx="3528392" cy="3196951"/>
          </a:xfrm>
        </p:spPr>
        <p:txBody>
          <a:bodyPr>
            <a:normAutofit fontScale="70000" lnSpcReduction="20000"/>
          </a:bodyPr>
          <a:lstStyle/>
          <a:p>
            <a:r>
              <a:rPr lang="de-DE" dirty="0" smtClean="0"/>
              <a:t>Mandelkern: Emotionen, Angst, Bewertung von Gefahren</a:t>
            </a:r>
          </a:p>
          <a:p>
            <a:r>
              <a:rPr lang="de-DE" dirty="0" err="1" smtClean="0"/>
              <a:t>Hippocampus</a:t>
            </a:r>
            <a:r>
              <a:rPr lang="de-DE" dirty="0" smtClean="0"/>
              <a:t>: Generiert und konsolidiert Erinnerungen, bildet lebenslang Neurone aus</a:t>
            </a:r>
          </a:p>
          <a:p>
            <a:r>
              <a:rPr lang="de-DE" dirty="0" err="1" smtClean="0"/>
              <a:t>Präfrontaler</a:t>
            </a:r>
            <a:r>
              <a:rPr lang="de-DE" dirty="0" smtClean="0"/>
              <a:t> Cortex:</a:t>
            </a:r>
            <a:r>
              <a:rPr lang="de-DE" dirty="0"/>
              <a:t/>
            </a:r>
            <a:br>
              <a:rPr lang="de-DE" dirty="0"/>
            </a:br>
            <a:r>
              <a:rPr lang="de-DE" dirty="0" smtClean="0"/>
              <a:t>Entscheidungsfindung, emotionale Regulation</a:t>
            </a:r>
            <a:endParaRPr lang="de-DE" dirty="0"/>
          </a:p>
        </p:txBody>
      </p:sp>
      <p:pic>
        <p:nvPicPr>
          <p:cNvPr id="4" name="Grafik 3" descr="Emotional brain circuit Amygdala Hippocampus ACC PFC.jpg"/>
          <p:cNvPicPr>
            <a:picLocks noChangeAspect="1"/>
          </p:cNvPicPr>
          <p:nvPr/>
        </p:nvPicPr>
        <p:blipFill>
          <a:blip r:embed="rId3" cstate="print"/>
          <a:stretch>
            <a:fillRect/>
          </a:stretch>
        </p:blipFill>
        <p:spPr>
          <a:xfrm>
            <a:off x="-324544" y="1412776"/>
            <a:ext cx="5544616" cy="5544616"/>
          </a:xfrm>
          <a:prstGeom prst="rect">
            <a:avLst/>
          </a:prstGeom>
        </p:spPr>
      </p:pic>
      <p:sp>
        <p:nvSpPr>
          <p:cNvPr id="8" name="Inhaltsplatzhalter 6"/>
          <p:cNvSpPr txBox="1">
            <a:spLocks/>
          </p:cNvSpPr>
          <p:nvPr/>
        </p:nvSpPr>
        <p:spPr>
          <a:xfrm>
            <a:off x="5436096" y="4869160"/>
            <a:ext cx="3528392" cy="936104"/>
          </a:xfrm>
          <a:prstGeom prst="rect">
            <a:avLst/>
          </a:prstGeom>
        </p:spPr>
        <p:style>
          <a:lnRef idx="1">
            <a:schemeClr val="accent3"/>
          </a:lnRef>
          <a:fillRef idx="2">
            <a:schemeClr val="accent3"/>
          </a:fillRef>
          <a:effectRef idx="1">
            <a:schemeClr val="accent3"/>
          </a:effectRef>
          <a:fontRef idx="minor">
            <a:schemeClr val="dk1"/>
          </a:fontRef>
        </p:style>
        <p:txBody>
          <a:bodyPr vert="horz" lIns="91440" tIns="45720" rIns="91440" bIns="45720" rtlCol="0">
            <a:normAutofit fontScale="92500" lnSpcReduction="10000"/>
          </a:bodyPr>
          <a:lstStyle/>
          <a:p>
            <a:pPr indent="-342900" fontAlgn="auto">
              <a:spcBef>
                <a:spcPct val="20000"/>
              </a:spcBef>
              <a:spcAft>
                <a:spcPts val="0"/>
              </a:spcAft>
            </a:pPr>
            <a:r>
              <a:rPr kumimoji="0" lang="de-DE" sz="3200" b="0" i="0" u="none" strike="noStrike" kern="1200" cap="none" spc="0" normalizeH="0" baseline="0" noProof="0" dirty="0" smtClean="0">
                <a:ln>
                  <a:noFill/>
                </a:ln>
                <a:solidFill>
                  <a:schemeClr val="tx1"/>
                </a:solidFill>
                <a:effectLst/>
                <a:uLnTx/>
                <a:uFillTx/>
                <a:latin typeface="+mn-lt"/>
                <a:ea typeface="+mn-ea"/>
                <a:cs typeface="+mn-cs"/>
              </a:rPr>
              <a:t>Alle drei verändern sich</a:t>
            </a:r>
            <a:r>
              <a:rPr kumimoji="0" lang="de-DE" sz="3200" b="0" i="0" u="none" strike="noStrike" kern="1200" cap="none" spc="0" normalizeH="0" noProof="0" dirty="0" smtClean="0">
                <a:ln>
                  <a:noFill/>
                </a:ln>
                <a:solidFill>
                  <a:schemeClr val="tx1"/>
                </a:solidFill>
                <a:effectLst/>
                <a:uLnTx/>
                <a:uFillTx/>
                <a:latin typeface="+mn-lt"/>
                <a:ea typeface="+mn-ea"/>
                <a:cs typeface="+mn-cs"/>
              </a:rPr>
              <a:t> </a:t>
            </a:r>
            <a:r>
              <a:rPr kumimoji="0" lang="de-DE" sz="3200" b="0" i="0" u="none" strike="noStrike" kern="1200" cap="none" spc="0" normalizeH="0" baseline="0" noProof="0" dirty="0" smtClean="0">
                <a:ln>
                  <a:noFill/>
                </a:ln>
                <a:solidFill>
                  <a:schemeClr val="tx1"/>
                </a:solidFill>
                <a:effectLst/>
                <a:uLnTx/>
                <a:uFillTx/>
                <a:latin typeface="+mn-lt"/>
                <a:ea typeface="+mn-ea"/>
                <a:cs typeface="+mn-cs"/>
              </a:rPr>
              <a:t>bei Depression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Folgerungen fürs stationäre Setting</a:t>
            </a:r>
            <a:endParaRPr lang="de-DE" dirty="0"/>
          </a:p>
        </p:txBody>
      </p:sp>
      <p:sp>
        <p:nvSpPr>
          <p:cNvPr id="3" name="Inhaltsplatzhalter 2"/>
          <p:cNvSpPr>
            <a:spLocks noGrp="1"/>
          </p:cNvSpPr>
          <p:nvPr>
            <p:ph idx="1"/>
          </p:nvPr>
        </p:nvSpPr>
        <p:spPr/>
        <p:txBody>
          <a:bodyPr>
            <a:normAutofit fontScale="70000" lnSpcReduction="20000"/>
          </a:bodyPr>
          <a:lstStyle/>
          <a:p>
            <a:r>
              <a:rPr lang="de-DE" dirty="0" smtClean="0"/>
              <a:t>Arbeitsbündnis</a:t>
            </a:r>
          </a:p>
          <a:p>
            <a:pPr lvl="1"/>
            <a:r>
              <a:rPr lang="de-DE" dirty="0" smtClean="0"/>
              <a:t>Vertrauen, persönliche Wertschätzung, veränderungsfreundliches Klima</a:t>
            </a:r>
          </a:p>
          <a:p>
            <a:r>
              <a:rPr lang="de-DE" dirty="0" smtClean="0"/>
              <a:t>Individualisierte </a:t>
            </a:r>
            <a:r>
              <a:rPr lang="de-DE" dirty="0"/>
              <a:t>Behandlungsplanung</a:t>
            </a:r>
          </a:p>
          <a:p>
            <a:pPr lvl="1"/>
            <a:r>
              <a:rPr lang="de-DE" dirty="0" smtClean="0"/>
              <a:t>Respektierung </a:t>
            </a:r>
            <a:r>
              <a:rPr lang="de-DE" dirty="0"/>
              <a:t>von Möglichkeiten und Grenzen</a:t>
            </a:r>
          </a:p>
          <a:p>
            <a:r>
              <a:rPr lang="de-DE" dirty="0"/>
              <a:t>Haltgebende Struktur</a:t>
            </a:r>
          </a:p>
          <a:p>
            <a:pPr lvl="1"/>
            <a:r>
              <a:rPr lang="de-DE" dirty="0" smtClean="0"/>
              <a:t>Verbindlichkeit </a:t>
            </a:r>
            <a:r>
              <a:rPr lang="de-DE" dirty="0"/>
              <a:t>und </a:t>
            </a:r>
            <a:r>
              <a:rPr lang="de-DE" dirty="0" smtClean="0"/>
              <a:t>Berechenbarkeit</a:t>
            </a:r>
          </a:p>
          <a:p>
            <a:r>
              <a:rPr lang="de-DE" dirty="0" smtClean="0"/>
              <a:t>Multimodales </a:t>
            </a:r>
            <a:r>
              <a:rPr lang="de-DE" dirty="0"/>
              <a:t>Angebot</a:t>
            </a:r>
          </a:p>
          <a:p>
            <a:pPr lvl="1"/>
            <a:r>
              <a:rPr lang="de-DE" dirty="0"/>
              <a:t>Vielfalt </a:t>
            </a:r>
            <a:r>
              <a:rPr lang="de-DE" dirty="0" smtClean="0"/>
              <a:t>an Vorbild-Modellen </a:t>
            </a:r>
            <a:r>
              <a:rPr lang="de-DE" dirty="0"/>
              <a:t>und Lösungsmöglichkeiten</a:t>
            </a:r>
          </a:p>
          <a:p>
            <a:r>
              <a:rPr lang="de-DE" dirty="0"/>
              <a:t>Normalitätsprinzip</a:t>
            </a:r>
          </a:p>
          <a:p>
            <a:pPr lvl="1"/>
            <a:r>
              <a:rPr lang="de-DE" dirty="0"/>
              <a:t>Alltagsnähe und Augenmaß</a:t>
            </a:r>
          </a:p>
          <a:p>
            <a:r>
              <a:rPr lang="de-DE" dirty="0"/>
              <a:t>Respekt vor den selbstgewählten Lösungen der Patienten</a:t>
            </a:r>
          </a:p>
          <a:p>
            <a:pPr lvl="1"/>
            <a:r>
              <a:rPr lang="de-DE" dirty="0"/>
              <a:t>Hilfe zur </a:t>
            </a:r>
            <a:r>
              <a:rPr lang="de-DE" dirty="0" smtClean="0"/>
              <a:t>Selbsthilfe</a:t>
            </a:r>
            <a:endParaRPr lang="de-DE"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1536</Words>
  <Application>Microsoft Office PowerPoint</Application>
  <PresentationFormat>Bildschirmpräsentation (4:3)</PresentationFormat>
  <Paragraphs>121</Paragraphs>
  <Slides>13</Slides>
  <Notes>11</Notes>
  <HiddenSlides>0</HiddenSlides>
  <MMClips>0</MMClips>
  <ScaleCrop>false</ScaleCrop>
  <HeadingPairs>
    <vt:vector size="4" baseType="variant">
      <vt:variant>
        <vt:lpstr>Design</vt:lpstr>
      </vt:variant>
      <vt:variant>
        <vt:i4>1</vt:i4>
      </vt:variant>
      <vt:variant>
        <vt:lpstr>Folientitel</vt:lpstr>
      </vt:variant>
      <vt:variant>
        <vt:i4>13</vt:i4>
      </vt:variant>
    </vt:vector>
  </HeadingPairs>
  <TitlesOfParts>
    <vt:vector size="14" baseType="lpstr">
      <vt:lpstr>Larissa-Design</vt:lpstr>
      <vt:lpstr>Blick nach innen – Innere Motivation und Antrieb</vt:lpstr>
      <vt:lpstr>Worüber sprechen wir?</vt:lpstr>
      <vt:lpstr>Worüber sprechen wir?</vt:lpstr>
      <vt:lpstr>Worüber sprechen wir?</vt:lpstr>
      <vt:lpstr>Begriffsbestimmung</vt:lpstr>
      <vt:lpstr>Der Wunsch nach Veränderung ist …</vt:lpstr>
      <vt:lpstr>Motivations- und Antriebsverlust: Modell Depression</vt:lpstr>
      <vt:lpstr>Depression: Neurobiologie</vt:lpstr>
      <vt:lpstr>Folgerungen fürs stationäre Setting</vt:lpstr>
      <vt:lpstr>Transfer in den Alltag</vt:lpstr>
      <vt:lpstr>Transfer in den Alltag</vt:lpstr>
      <vt:lpstr>Stationsäquivalente Behandlung</vt:lpstr>
      <vt:lpstr>Danke fürs Zuhören</vt:lpstr>
    </vt:vector>
  </TitlesOfParts>
  <Company>ZfP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Schneider</dc:creator>
  <cp:lastModifiedBy>pfaefflec</cp:lastModifiedBy>
  <cp:revision>345</cp:revision>
  <dcterms:created xsi:type="dcterms:W3CDTF">2014-06-17T13:00:58Z</dcterms:created>
  <dcterms:modified xsi:type="dcterms:W3CDTF">2017-03-27T09:54:35Z</dcterms:modified>
</cp:coreProperties>
</file>