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58" r:id="rId4"/>
    <p:sldId id="259" r:id="rId5"/>
    <p:sldId id="260" r:id="rId6"/>
    <p:sldId id="265" r:id="rId7"/>
    <p:sldId id="261" r:id="rId8"/>
    <p:sldId id="262" r:id="rId9"/>
    <p:sldId id="270" r:id="rId10"/>
    <p:sldId id="271" r:id="rId11"/>
    <p:sldId id="263" r:id="rId12"/>
    <p:sldId id="264" r:id="rId13"/>
    <p:sldId id="269" r:id="rId14"/>
    <p:sldId id="273" r:id="rId15"/>
    <p:sldId id="272" r:id="rId16"/>
    <p:sldId id="266" r:id="rId17"/>
    <p:sldId id="267" r:id="rId18"/>
    <p:sldId id="268" r:id="rId19"/>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3" autoAdjust="0"/>
    <p:restoredTop sz="94660"/>
  </p:normalViewPr>
  <p:slideViewPr>
    <p:cSldViewPr snapToGrid="0">
      <p:cViewPr varScale="1">
        <p:scale>
          <a:sx n="105" d="100"/>
          <a:sy n="105" d="100"/>
        </p:scale>
        <p:origin x="120" y="27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101E5F-17C0-4F74-8864-E68981317C09}" type="datetimeFigureOut">
              <a:rPr lang="de-DE" smtClean="0"/>
              <a:t>06.02.2024</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39A446-5FA0-4247-9FBA-DD9F70695044}" type="slidenum">
              <a:rPr lang="de-DE" smtClean="0"/>
              <a:t>‹Nr.›</a:t>
            </a:fld>
            <a:endParaRPr lang="de-DE"/>
          </a:p>
        </p:txBody>
      </p:sp>
    </p:spTree>
    <p:extLst>
      <p:ext uri="{BB962C8B-B14F-4D97-AF65-F5344CB8AC3E}">
        <p14:creationId xmlns:p14="http://schemas.microsoft.com/office/powerpoint/2010/main" val="26354308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A28D1883-24C0-4177-9A61-F41E74D6DEDA}" type="datetime1">
              <a:rPr lang="de-DE" smtClean="0"/>
              <a:t>06.02.2024</a:t>
            </a:fld>
            <a:endParaRPr lang="de-DE"/>
          </a:p>
        </p:txBody>
      </p:sp>
      <p:sp>
        <p:nvSpPr>
          <p:cNvPr id="5" name="Fußzeilenplatzhalter 4"/>
          <p:cNvSpPr>
            <a:spLocks noGrp="1"/>
          </p:cNvSpPr>
          <p:nvPr>
            <p:ph type="ftr" sz="quarter" idx="11"/>
          </p:nvPr>
        </p:nvSpPr>
        <p:spPr/>
        <p:txBody>
          <a:bodyPr/>
          <a:lstStyle/>
          <a:p>
            <a:r>
              <a:rPr lang="de-DE" smtClean="0"/>
              <a:t>Arbeitskreis Bewegungstherapie bei psychische Erkrankungen_LVR Klinik Bonn</a:t>
            </a:r>
            <a:endParaRPr lang="de-DE"/>
          </a:p>
        </p:txBody>
      </p:sp>
      <p:sp>
        <p:nvSpPr>
          <p:cNvPr id="6" name="Foliennummernplatzhalter 5"/>
          <p:cNvSpPr>
            <a:spLocks noGrp="1"/>
          </p:cNvSpPr>
          <p:nvPr>
            <p:ph type="sldNum" sz="quarter" idx="12"/>
          </p:nvPr>
        </p:nvSpPr>
        <p:spPr/>
        <p:txBody>
          <a:bodyPr/>
          <a:lstStyle/>
          <a:p>
            <a:fld id="{643D099D-9C29-4F01-AC98-D283352F8B1D}" type="slidenum">
              <a:rPr lang="de-DE" smtClean="0"/>
              <a:t>‹Nr.›</a:t>
            </a:fld>
            <a:endParaRPr lang="de-DE"/>
          </a:p>
        </p:txBody>
      </p:sp>
    </p:spTree>
    <p:extLst>
      <p:ext uri="{BB962C8B-B14F-4D97-AF65-F5344CB8AC3E}">
        <p14:creationId xmlns:p14="http://schemas.microsoft.com/office/powerpoint/2010/main" val="18473213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287395A7-C866-4188-A483-DC8BD1E6BCAF}" type="datetime1">
              <a:rPr lang="de-DE" smtClean="0"/>
              <a:t>06.02.2024</a:t>
            </a:fld>
            <a:endParaRPr lang="de-DE"/>
          </a:p>
        </p:txBody>
      </p:sp>
      <p:sp>
        <p:nvSpPr>
          <p:cNvPr id="5" name="Fußzeilenplatzhalter 4"/>
          <p:cNvSpPr>
            <a:spLocks noGrp="1"/>
          </p:cNvSpPr>
          <p:nvPr>
            <p:ph type="ftr" sz="quarter" idx="11"/>
          </p:nvPr>
        </p:nvSpPr>
        <p:spPr/>
        <p:txBody>
          <a:bodyPr/>
          <a:lstStyle/>
          <a:p>
            <a:r>
              <a:rPr lang="de-DE" smtClean="0"/>
              <a:t>Arbeitskreis Bewegungstherapie bei psychische Erkrankungen_LVR Klinik Bonn</a:t>
            </a:r>
            <a:endParaRPr lang="de-DE"/>
          </a:p>
        </p:txBody>
      </p:sp>
      <p:sp>
        <p:nvSpPr>
          <p:cNvPr id="6" name="Foliennummernplatzhalter 5"/>
          <p:cNvSpPr>
            <a:spLocks noGrp="1"/>
          </p:cNvSpPr>
          <p:nvPr>
            <p:ph type="sldNum" sz="quarter" idx="12"/>
          </p:nvPr>
        </p:nvSpPr>
        <p:spPr/>
        <p:txBody>
          <a:bodyPr/>
          <a:lstStyle/>
          <a:p>
            <a:fld id="{643D099D-9C29-4F01-AC98-D283352F8B1D}" type="slidenum">
              <a:rPr lang="de-DE" smtClean="0"/>
              <a:t>‹Nr.›</a:t>
            </a:fld>
            <a:endParaRPr lang="de-DE"/>
          </a:p>
        </p:txBody>
      </p:sp>
    </p:spTree>
    <p:extLst>
      <p:ext uri="{BB962C8B-B14F-4D97-AF65-F5344CB8AC3E}">
        <p14:creationId xmlns:p14="http://schemas.microsoft.com/office/powerpoint/2010/main" val="8989439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07245F7B-E853-49EE-A509-CF4876178531}" type="datetime1">
              <a:rPr lang="de-DE" smtClean="0"/>
              <a:t>06.02.2024</a:t>
            </a:fld>
            <a:endParaRPr lang="de-DE"/>
          </a:p>
        </p:txBody>
      </p:sp>
      <p:sp>
        <p:nvSpPr>
          <p:cNvPr id="5" name="Fußzeilenplatzhalter 4"/>
          <p:cNvSpPr>
            <a:spLocks noGrp="1"/>
          </p:cNvSpPr>
          <p:nvPr>
            <p:ph type="ftr" sz="quarter" idx="11"/>
          </p:nvPr>
        </p:nvSpPr>
        <p:spPr/>
        <p:txBody>
          <a:bodyPr/>
          <a:lstStyle/>
          <a:p>
            <a:r>
              <a:rPr lang="de-DE" smtClean="0"/>
              <a:t>Arbeitskreis Bewegungstherapie bei psychische Erkrankungen_LVR Klinik Bonn</a:t>
            </a:r>
            <a:endParaRPr lang="de-DE"/>
          </a:p>
        </p:txBody>
      </p:sp>
      <p:sp>
        <p:nvSpPr>
          <p:cNvPr id="6" name="Foliennummernplatzhalter 5"/>
          <p:cNvSpPr>
            <a:spLocks noGrp="1"/>
          </p:cNvSpPr>
          <p:nvPr>
            <p:ph type="sldNum" sz="quarter" idx="12"/>
          </p:nvPr>
        </p:nvSpPr>
        <p:spPr/>
        <p:txBody>
          <a:bodyPr/>
          <a:lstStyle/>
          <a:p>
            <a:fld id="{643D099D-9C29-4F01-AC98-D283352F8B1D}" type="slidenum">
              <a:rPr lang="de-DE" smtClean="0"/>
              <a:t>‹Nr.›</a:t>
            </a:fld>
            <a:endParaRPr lang="de-DE"/>
          </a:p>
        </p:txBody>
      </p:sp>
    </p:spTree>
    <p:extLst>
      <p:ext uri="{BB962C8B-B14F-4D97-AF65-F5344CB8AC3E}">
        <p14:creationId xmlns:p14="http://schemas.microsoft.com/office/powerpoint/2010/main" val="3573742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64DB2C58-F492-41B6-85A0-F4843F9787EB}" type="datetime1">
              <a:rPr lang="de-DE" smtClean="0"/>
              <a:t>06.02.2024</a:t>
            </a:fld>
            <a:endParaRPr lang="de-DE"/>
          </a:p>
        </p:txBody>
      </p:sp>
      <p:sp>
        <p:nvSpPr>
          <p:cNvPr id="5" name="Fußzeilenplatzhalter 4"/>
          <p:cNvSpPr>
            <a:spLocks noGrp="1"/>
          </p:cNvSpPr>
          <p:nvPr>
            <p:ph type="ftr" sz="quarter" idx="11"/>
          </p:nvPr>
        </p:nvSpPr>
        <p:spPr/>
        <p:txBody>
          <a:bodyPr/>
          <a:lstStyle/>
          <a:p>
            <a:r>
              <a:rPr lang="de-DE" smtClean="0"/>
              <a:t>Arbeitskreis Bewegungstherapie bei psychische Erkrankungen_LVR Klinik Bonn</a:t>
            </a:r>
            <a:endParaRPr lang="de-DE"/>
          </a:p>
        </p:txBody>
      </p:sp>
      <p:sp>
        <p:nvSpPr>
          <p:cNvPr id="6" name="Foliennummernplatzhalter 5"/>
          <p:cNvSpPr>
            <a:spLocks noGrp="1"/>
          </p:cNvSpPr>
          <p:nvPr>
            <p:ph type="sldNum" sz="quarter" idx="12"/>
          </p:nvPr>
        </p:nvSpPr>
        <p:spPr/>
        <p:txBody>
          <a:bodyPr/>
          <a:lstStyle/>
          <a:p>
            <a:fld id="{643D099D-9C29-4F01-AC98-D283352F8B1D}" type="slidenum">
              <a:rPr lang="de-DE" smtClean="0"/>
              <a:t>‹Nr.›</a:t>
            </a:fld>
            <a:endParaRPr lang="de-DE"/>
          </a:p>
        </p:txBody>
      </p:sp>
    </p:spTree>
    <p:extLst>
      <p:ext uri="{BB962C8B-B14F-4D97-AF65-F5344CB8AC3E}">
        <p14:creationId xmlns:p14="http://schemas.microsoft.com/office/powerpoint/2010/main" val="3795049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p>
            <a:fld id="{6E111367-C37C-4DE7-B9BB-15FCA6FD43D1}" type="datetime1">
              <a:rPr lang="de-DE" smtClean="0"/>
              <a:t>06.02.2024</a:t>
            </a:fld>
            <a:endParaRPr lang="de-DE"/>
          </a:p>
        </p:txBody>
      </p:sp>
      <p:sp>
        <p:nvSpPr>
          <p:cNvPr id="5" name="Fußzeilenplatzhalter 4"/>
          <p:cNvSpPr>
            <a:spLocks noGrp="1"/>
          </p:cNvSpPr>
          <p:nvPr>
            <p:ph type="ftr" sz="quarter" idx="11"/>
          </p:nvPr>
        </p:nvSpPr>
        <p:spPr/>
        <p:txBody>
          <a:bodyPr/>
          <a:lstStyle/>
          <a:p>
            <a:r>
              <a:rPr lang="de-DE" smtClean="0"/>
              <a:t>Arbeitskreis Bewegungstherapie bei psychische Erkrankungen_LVR Klinik Bonn</a:t>
            </a:r>
            <a:endParaRPr lang="de-DE"/>
          </a:p>
        </p:txBody>
      </p:sp>
      <p:sp>
        <p:nvSpPr>
          <p:cNvPr id="6" name="Foliennummernplatzhalter 5"/>
          <p:cNvSpPr>
            <a:spLocks noGrp="1"/>
          </p:cNvSpPr>
          <p:nvPr>
            <p:ph type="sldNum" sz="quarter" idx="12"/>
          </p:nvPr>
        </p:nvSpPr>
        <p:spPr/>
        <p:txBody>
          <a:bodyPr/>
          <a:lstStyle/>
          <a:p>
            <a:fld id="{643D099D-9C29-4F01-AC98-D283352F8B1D}" type="slidenum">
              <a:rPr lang="de-DE" smtClean="0"/>
              <a:t>‹Nr.›</a:t>
            </a:fld>
            <a:endParaRPr lang="de-DE"/>
          </a:p>
        </p:txBody>
      </p:sp>
    </p:spTree>
    <p:extLst>
      <p:ext uri="{BB962C8B-B14F-4D97-AF65-F5344CB8AC3E}">
        <p14:creationId xmlns:p14="http://schemas.microsoft.com/office/powerpoint/2010/main" val="2563913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851E1E3A-B689-4DBC-B12B-9EC63F7B61CE}" type="datetime1">
              <a:rPr lang="de-DE" smtClean="0"/>
              <a:t>06.02.2024</a:t>
            </a:fld>
            <a:endParaRPr lang="de-DE"/>
          </a:p>
        </p:txBody>
      </p:sp>
      <p:sp>
        <p:nvSpPr>
          <p:cNvPr id="6" name="Fußzeilenplatzhalter 5"/>
          <p:cNvSpPr>
            <a:spLocks noGrp="1"/>
          </p:cNvSpPr>
          <p:nvPr>
            <p:ph type="ftr" sz="quarter" idx="11"/>
          </p:nvPr>
        </p:nvSpPr>
        <p:spPr/>
        <p:txBody>
          <a:bodyPr/>
          <a:lstStyle/>
          <a:p>
            <a:r>
              <a:rPr lang="de-DE" smtClean="0"/>
              <a:t>Arbeitskreis Bewegungstherapie bei psychische Erkrankungen_LVR Klinik Bonn</a:t>
            </a:r>
            <a:endParaRPr lang="de-DE"/>
          </a:p>
        </p:txBody>
      </p:sp>
      <p:sp>
        <p:nvSpPr>
          <p:cNvPr id="7" name="Foliennummernplatzhalter 6"/>
          <p:cNvSpPr>
            <a:spLocks noGrp="1"/>
          </p:cNvSpPr>
          <p:nvPr>
            <p:ph type="sldNum" sz="quarter" idx="12"/>
          </p:nvPr>
        </p:nvSpPr>
        <p:spPr/>
        <p:txBody>
          <a:bodyPr/>
          <a:lstStyle/>
          <a:p>
            <a:fld id="{643D099D-9C29-4F01-AC98-D283352F8B1D}" type="slidenum">
              <a:rPr lang="de-DE" smtClean="0"/>
              <a:t>‹Nr.›</a:t>
            </a:fld>
            <a:endParaRPr lang="de-DE"/>
          </a:p>
        </p:txBody>
      </p:sp>
    </p:spTree>
    <p:extLst>
      <p:ext uri="{BB962C8B-B14F-4D97-AF65-F5344CB8AC3E}">
        <p14:creationId xmlns:p14="http://schemas.microsoft.com/office/powerpoint/2010/main" val="34587546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AFE9B348-C3C2-40BF-BF13-8495529A776E}" type="datetime1">
              <a:rPr lang="de-DE" smtClean="0"/>
              <a:t>06.02.2024</a:t>
            </a:fld>
            <a:endParaRPr lang="de-DE"/>
          </a:p>
        </p:txBody>
      </p:sp>
      <p:sp>
        <p:nvSpPr>
          <p:cNvPr id="8" name="Fußzeilenplatzhalter 7"/>
          <p:cNvSpPr>
            <a:spLocks noGrp="1"/>
          </p:cNvSpPr>
          <p:nvPr>
            <p:ph type="ftr" sz="quarter" idx="11"/>
          </p:nvPr>
        </p:nvSpPr>
        <p:spPr/>
        <p:txBody>
          <a:bodyPr/>
          <a:lstStyle/>
          <a:p>
            <a:r>
              <a:rPr lang="de-DE" smtClean="0"/>
              <a:t>Arbeitskreis Bewegungstherapie bei psychische Erkrankungen_LVR Klinik Bonn</a:t>
            </a:r>
            <a:endParaRPr lang="de-DE"/>
          </a:p>
        </p:txBody>
      </p:sp>
      <p:sp>
        <p:nvSpPr>
          <p:cNvPr id="9" name="Foliennummernplatzhalter 8"/>
          <p:cNvSpPr>
            <a:spLocks noGrp="1"/>
          </p:cNvSpPr>
          <p:nvPr>
            <p:ph type="sldNum" sz="quarter" idx="12"/>
          </p:nvPr>
        </p:nvSpPr>
        <p:spPr/>
        <p:txBody>
          <a:bodyPr/>
          <a:lstStyle/>
          <a:p>
            <a:fld id="{643D099D-9C29-4F01-AC98-D283352F8B1D}" type="slidenum">
              <a:rPr lang="de-DE" smtClean="0"/>
              <a:t>‹Nr.›</a:t>
            </a:fld>
            <a:endParaRPr lang="de-DE"/>
          </a:p>
        </p:txBody>
      </p:sp>
    </p:spTree>
    <p:extLst>
      <p:ext uri="{BB962C8B-B14F-4D97-AF65-F5344CB8AC3E}">
        <p14:creationId xmlns:p14="http://schemas.microsoft.com/office/powerpoint/2010/main" val="18345999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7D8ED347-ACAE-424F-874C-65BDE7E57FFC}" type="datetime1">
              <a:rPr lang="de-DE" smtClean="0"/>
              <a:t>06.02.2024</a:t>
            </a:fld>
            <a:endParaRPr lang="de-DE"/>
          </a:p>
        </p:txBody>
      </p:sp>
      <p:sp>
        <p:nvSpPr>
          <p:cNvPr id="4" name="Fußzeilenplatzhalter 3"/>
          <p:cNvSpPr>
            <a:spLocks noGrp="1"/>
          </p:cNvSpPr>
          <p:nvPr>
            <p:ph type="ftr" sz="quarter" idx="11"/>
          </p:nvPr>
        </p:nvSpPr>
        <p:spPr/>
        <p:txBody>
          <a:bodyPr/>
          <a:lstStyle/>
          <a:p>
            <a:r>
              <a:rPr lang="de-DE" smtClean="0"/>
              <a:t>Arbeitskreis Bewegungstherapie bei psychische Erkrankungen_LVR Klinik Bonn</a:t>
            </a:r>
            <a:endParaRPr lang="de-DE"/>
          </a:p>
        </p:txBody>
      </p:sp>
      <p:sp>
        <p:nvSpPr>
          <p:cNvPr id="5" name="Foliennummernplatzhalter 4"/>
          <p:cNvSpPr>
            <a:spLocks noGrp="1"/>
          </p:cNvSpPr>
          <p:nvPr>
            <p:ph type="sldNum" sz="quarter" idx="12"/>
          </p:nvPr>
        </p:nvSpPr>
        <p:spPr/>
        <p:txBody>
          <a:bodyPr/>
          <a:lstStyle/>
          <a:p>
            <a:fld id="{643D099D-9C29-4F01-AC98-D283352F8B1D}" type="slidenum">
              <a:rPr lang="de-DE" smtClean="0"/>
              <a:t>‹Nr.›</a:t>
            </a:fld>
            <a:endParaRPr lang="de-DE"/>
          </a:p>
        </p:txBody>
      </p:sp>
    </p:spTree>
    <p:extLst>
      <p:ext uri="{BB962C8B-B14F-4D97-AF65-F5344CB8AC3E}">
        <p14:creationId xmlns:p14="http://schemas.microsoft.com/office/powerpoint/2010/main" val="41394098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42282A0A-5EB9-4D2E-A96B-6D68F8490E10}" type="datetime1">
              <a:rPr lang="de-DE" smtClean="0"/>
              <a:t>06.02.2024</a:t>
            </a:fld>
            <a:endParaRPr lang="de-DE"/>
          </a:p>
        </p:txBody>
      </p:sp>
      <p:sp>
        <p:nvSpPr>
          <p:cNvPr id="3" name="Fußzeilenplatzhalter 2"/>
          <p:cNvSpPr>
            <a:spLocks noGrp="1"/>
          </p:cNvSpPr>
          <p:nvPr>
            <p:ph type="ftr" sz="quarter" idx="11"/>
          </p:nvPr>
        </p:nvSpPr>
        <p:spPr/>
        <p:txBody>
          <a:bodyPr/>
          <a:lstStyle/>
          <a:p>
            <a:r>
              <a:rPr lang="de-DE" smtClean="0"/>
              <a:t>Arbeitskreis Bewegungstherapie bei psychische Erkrankungen_LVR Klinik Bonn</a:t>
            </a:r>
            <a:endParaRPr lang="de-DE"/>
          </a:p>
        </p:txBody>
      </p:sp>
      <p:sp>
        <p:nvSpPr>
          <p:cNvPr id="4" name="Foliennummernplatzhalter 3"/>
          <p:cNvSpPr>
            <a:spLocks noGrp="1"/>
          </p:cNvSpPr>
          <p:nvPr>
            <p:ph type="sldNum" sz="quarter" idx="12"/>
          </p:nvPr>
        </p:nvSpPr>
        <p:spPr/>
        <p:txBody>
          <a:bodyPr/>
          <a:lstStyle/>
          <a:p>
            <a:fld id="{643D099D-9C29-4F01-AC98-D283352F8B1D}" type="slidenum">
              <a:rPr lang="de-DE" smtClean="0"/>
              <a:t>‹Nr.›</a:t>
            </a:fld>
            <a:endParaRPr lang="de-DE"/>
          </a:p>
        </p:txBody>
      </p:sp>
    </p:spTree>
    <p:extLst>
      <p:ext uri="{BB962C8B-B14F-4D97-AF65-F5344CB8AC3E}">
        <p14:creationId xmlns:p14="http://schemas.microsoft.com/office/powerpoint/2010/main" val="675710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77411965-9320-4EFD-862B-597F06C2C94C}" type="datetime1">
              <a:rPr lang="de-DE" smtClean="0"/>
              <a:t>06.02.2024</a:t>
            </a:fld>
            <a:endParaRPr lang="de-DE"/>
          </a:p>
        </p:txBody>
      </p:sp>
      <p:sp>
        <p:nvSpPr>
          <p:cNvPr id="6" name="Fußzeilenplatzhalter 5"/>
          <p:cNvSpPr>
            <a:spLocks noGrp="1"/>
          </p:cNvSpPr>
          <p:nvPr>
            <p:ph type="ftr" sz="quarter" idx="11"/>
          </p:nvPr>
        </p:nvSpPr>
        <p:spPr/>
        <p:txBody>
          <a:bodyPr/>
          <a:lstStyle/>
          <a:p>
            <a:r>
              <a:rPr lang="de-DE" smtClean="0"/>
              <a:t>Arbeitskreis Bewegungstherapie bei psychische Erkrankungen_LVR Klinik Bonn</a:t>
            </a:r>
            <a:endParaRPr lang="de-DE"/>
          </a:p>
        </p:txBody>
      </p:sp>
      <p:sp>
        <p:nvSpPr>
          <p:cNvPr id="7" name="Foliennummernplatzhalter 6"/>
          <p:cNvSpPr>
            <a:spLocks noGrp="1"/>
          </p:cNvSpPr>
          <p:nvPr>
            <p:ph type="sldNum" sz="quarter" idx="12"/>
          </p:nvPr>
        </p:nvSpPr>
        <p:spPr/>
        <p:txBody>
          <a:bodyPr/>
          <a:lstStyle/>
          <a:p>
            <a:fld id="{643D099D-9C29-4F01-AC98-D283352F8B1D}" type="slidenum">
              <a:rPr lang="de-DE" smtClean="0"/>
              <a:t>‹Nr.›</a:t>
            </a:fld>
            <a:endParaRPr lang="de-DE"/>
          </a:p>
        </p:txBody>
      </p:sp>
    </p:spTree>
    <p:extLst>
      <p:ext uri="{BB962C8B-B14F-4D97-AF65-F5344CB8AC3E}">
        <p14:creationId xmlns:p14="http://schemas.microsoft.com/office/powerpoint/2010/main" val="36441662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85B7DB99-C8D2-47F5-9B1C-4AEB8EA83B5A}" type="datetime1">
              <a:rPr lang="de-DE" smtClean="0"/>
              <a:t>06.02.2024</a:t>
            </a:fld>
            <a:endParaRPr lang="de-DE"/>
          </a:p>
        </p:txBody>
      </p:sp>
      <p:sp>
        <p:nvSpPr>
          <p:cNvPr id="6" name="Fußzeilenplatzhalter 5"/>
          <p:cNvSpPr>
            <a:spLocks noGrp="1"/>
          </p:cNvSpPr>
          <p:nvPr>
            <p:ph type="ftr" sz="quarter" idx="11"/>
          </p:nvPr>
        </p:nvSpPr>
        <p:spPr/>
        <p:txBody>
          <a:bodyPr/>
          <a:lstStyle/>
          <a:p>
            <a:r>
              <a:rPr lang="de-DE" smtClean="0"/>
              <a:t>Arbeitskreis Bewegungstherapie bei psychische Erkrankungen_LVR Klinik Bonn</a:t>
            </a:r>
            <a:endParaRPr lang="de-DE"/>
          </a:p>
        </p:txBody>
      </p:sp>
      <p:sp>
        <p:nvSpPr>
          <p:cNvPr id="7" name="Foliennummernplatzhalter 6"/>
          <p:cNvSpPr>
            <a:spLocks noGrp="1"/>
          </p:cNvSpPr>
          <p:nvPr>
            <p:ph type="sldNum" sz="quarter" idx="12"/>
          </p:nvPr>
        </p:nvSpPr>
        <p:spPr/>
        <p:txBody>
          <a:bodyPr/>
          <a:lstStyle/>
          <a:p>
            <a:fld id="{643D099D-9C29-4F01-AC98-D283352F8B1D}" type="slidenum">
              <a:rPr lang="de-DE" smtClean="0"/>
              <a:t>‹Nr.›</a:t>
            </a:fld>
            <a:endParaRPr lang="de-DE"/>
          </a:p>
        </p:txBody>
      </p:sp>
    </p:spTree>
    <p:extLst>
      <p:ext uri="{BB962C8B-B14F-4D97-AF65-F5344CB8AC3E}">
        <p14:creationId xmlns:p14="http://schemas.microsoft.com/office/powerpoint/2010/main" val="29378022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70A0BC-1F5F-4F57-83BD-347D5D5A1A15}" type="datetime1">
              <a:rPr lang="de-DE" smtClean="0"/>
              <a:t>06.02.2024</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smtClean="0"/>
              <a:t>Arbeitskreis Bewegungstherapie bei psychische Erkrankungen_LVR Klinik Bonn</a:t>
            </a:r>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3D099D-9C29-4F01-AC98-D283352F8B1D}" type="slidenum">
              <a:rPr lang="de-DE" smtClean="0"/>
              <a:t>‹Nr.›</a:t>
            </a:fld>
            <a:endParaRPr lang="de-DE"/>
          </a:p>
        </p:txBody>
      </p:sp>
    </p:spTree>
    <p:extLst>
      <p:ext uri="{BB962C8B-B14F-4D97-AF65-F5344CB8AC3E}">
        <p14:creationId xmlns:p14="http://schemas.microsoft.com/office/powerpoint/2010/main" val="24606780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4.e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
            </a:r>
            <a:br>
              <a:rPr lang="de-DE" dirty="0"/>
            </a:br>
            <a:r>
              <a:rPr lang="de-DE" sz="4000" b="1" dirty="0" smtClean="0"/>
              <a:t>Körpertherapie bei Patient*innen mit einer BPS und PTSB</a:t>
            </a:r>
            <a:r>
              <a:rPr lang="de-DE" sz="4000" dirty="0"/>
              <a:t>	</a:t>
            </a:r>
            <a:br>
              <a:rPr lang="de-DE" sz="4000" dirty="0"/>
            </a:br>
            <a:endParaRPr lang="de-DE" sz="4000" dirty="0"/>
          </a:p>
        </p:txBody>
      </p:sp>
      <p:sp>
        <p:nvSpPr>
          <p:cNvPr id="3" name="Untertitel 2"/>
          <p:cNvSpPr>
            <a:spLocks noGrp="1"/>
          </p:cNvSpPr>
          <p:nvPr>
            <p:ph idx="1"/>
          </p:nvPr>
        </p:nvSpPr>
        <p:spPr/>
        <p:txBody>
          <a:bodyPr/>
          <a:lstStyle/>
          <a:p>
            <a:r>
              <a:rPr lang="de-DE" dirty="0" smtClean="0"/>
              <a:t>Christina Terán</a:t>
            </a:r>
          </a:p>
          <a:p>
            <a:r>
              <a:rPr lang="de-DE" dirty="0" smtClean="0"/>
              <a:t>Psychiatrische Universitätsklinik der Charité im St. Hedwig Krankenhaus</a:t>
            </a:r>
            <a:endParaRPr lang="de-DE" dirty="0"/>
          </a:p>
        </p:txBody>
      </p:sp>
      <p:sp>
        <p:nvSpPr>
          <p:cNvPr id="4" name="Fußzeilenplatzhalter 3"/>
          <p:cNvSpPr>
            <a:spLocks noGrp="1"/>
          </p:cNvSpPr>
          <p:nvPr>
            <p:ph type="ftr" sz="quarter" idx="11"/>
          </p:nvPr>
        </p:nvSpPr>
        <p:spPr/>
        <p:txBody>
          <a:bodyPr/>
          <a:lstStyle/>
          <a:p>
            <a:r>
              <a:rPr lang="de-DE" smtClean="0"/>
              <a:t>Arbeitskreis Bewegungstherapie bei psychische Erkrankungen_LVR Klinik Bonn</a:t>
            </a:r>
            <a:endParaRPr lang="de-DE"/>
          </a:p>
        </p:txBody>
      </p:sp>
    </p:spTree>
    <p:extLst>
      <p:ext uri="{BB962C8B-B14F-4D97-AF65-F5344CB8AC3E}">
        <p14:creationId xmlns:p14="http://schemas.microsoft.com/office/powerpoint/2010/main" val="4707704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Praxis Körpertherapie (DBT)</a:t>
            </a:r>
            <a:endParaRPr lang="de-DE" dirty="0"/>
          </a:p>
        </p:txBody>
      </p:sp>
      <p:sp>
        <p:nvSpPr>
          <p:cNvPr id="3" name="Inhaltsplatzhalter 2"/>
          <p:cNvSpPr>
            <a:spLocks noGrp="1"/>
          </p:cNvSpPr>
          <p:nvPr>
            <p:ph idx="1"/>
          </p:nvPr>
        </p:nvSpPr>
        <p:spPr/>
        <p:txBody>
          <a:bodyPr/>
          <a:lstStyle/>
          <a:p>
            <a:r>
              <a:rPr lang="de-DE" dirty="0"/>
              <a:t>Ziel ist eine Umlenkung der Gedanken und Gefühle durch motorische Aktivität. Im besten Fall soll eine Erhöhung der Selbstwirksamkeit durch Handlungskompetenz (im Gegensatz zu dem Gefühl, der Situation hilflos ausgeliefert zu sein) stattfinden. Andere Skills benötigen einen Raum und Materialen, die zum Beispiel zu Hause durch Möbelstücke oder Bettdecken ersetzt werden können, wie z.B. das Mattentrampeln, das auch auf einem Kissen oder einer Bettdecke ausgeführt werden kann.</a:t>
            </a:r>
          </a:p>
          <a:p>
            <a:endParaRPr lang="de-DE" dirty="0"/>
          </a:p>
        </p:txBody>
      </p:sp>
      <p:sp>
        <p:nvSpPr>
          <p:cNvPr id="4" name="Fußzeilenplatzhalter 3"/>
          <p:cNvSpPr>
            <a:spLocks noGrp="1"/>
          </p:cNvSpPr>
          <p:nvPr>
            <p:ph type="ftr" sz="quarter" idx="11"/>
          </p:nvPr>
        </p:nvSpPr>
        <p:spPr/>
        <p:txBody>
          <a:bodyPr/>
          <a:lstStyle/>
          <a:p>
            <a:r>
              <a:rPr lang="de-DE" smtClean="0"/>
              <a:t>Arbeitskreis Bewegungstherapie bei psychische Erkrankungen_LVR Klinik Bonn</a:t>
            </a:r>
            <a:endParaRPr lang="de-DE"/>
          </a:p>
        </p:txBody>
      </p:sp>
    </p:spTree>
    <p:extLst>
      <p:ext uri="{BB962C8B-B14F-4D97-AF65-F5344CB8AC3E}">
        <p14:creationId xmlns:p14="http://schemas.microsoft.com/office/powerpoint/2010/main" val="38642174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Praxisbeispiele</a:t>
            </a:r>
            <a:endParaRPr lang="de-DE" dirty="0"/>
          </a:p>
        </p:txBody>
      </p:sp>
      <p:sp>
        <p:nvSpPr>
          <p:cNvPr id="3" name="Inhaltsplatzhalter 2"/>
          <p:cNvSpPr>
            <a:spLocks noGrp="1"/>
          </p:cNvSpPr>
          <p:nvPr>
            <p:ph idx="1"/>
          </p:nvPr>
        </p:nvSpPr>
        <p:spPr/>
        <p:txBody>
          <a:bodyPr>
            <a:normAutofit lnSpcReduction="10000"/>
          </a:bodyPr>
          <a:lstStyle/>
          <a:p>
            <a:r>
              <a:rPr lang="de-DE" b="1" dirty="0" err="1"/>
              <a:t>Crunches</a:t>
            </a:r>
            <a:r>
              <a:rPr lang="de-DE" dirty="0"/>
              <a:t> oder </a:t>
            </a:r>
            <a:r>
              <a:rPr lang="de-DE" b="1" dirty="0" err="1"/>
              <a:t>Sit</a:t>
            </a:r>
            <a:r>
              <a:rPr lang="de-DE" b="1" dirty="0"/>
              <a:t> </a:t>
            </a:r>
            <a:r>
              <a:rPr lang="de-DE" b="1" dirty="0" err="1"/>
              <a:t>ups</a:t>
            </a:r>
            <a:r>
              <a:rPr lang="de-DE" dirty="0"/>
              <a:t> für gerade und schräge Bauchmuskeln. </a:t>
            </a:r>
          </a:p>
          <a:p>
            <a:r>
              <a:rPr lang="de-DE" b="1" dirty="0" err="1"/>
              <a:t>Triceps</a:t>
            </a:r>
            <a:r>
              <a:rPr lang="de-DE" b="1" dirty="0"/>
              <a:t>-Übung</a:t>
            </a:r>
            <a:r>
              <a:rPr lang="de-DE" dirty="0"/>
              <a:t> mit Kleingewicht: </a:t>
            </a:r>
          </a:p>
          <a:p>
            <a:r>
              <a:rPr lang="de-DE" dirty="0"/>
              <a:t>In Schrittstellung, 1 kg Hantel oder Gewichtsmanschette mit einem gestreckten Arm über den Kopf heben, dabei zeigt ein Hantelkopf noch oben, der andere nach unten. Den Unterarm beugen und strecken. Beide Arme nach einander. </a:t>
            </a:r>
          </a:p>
          <a:p>
            <a:r>
              <a:rPr lang="de-DE" b="1" dirty="0"/>
              <a:t>Mattentrampeln</a:t>
            </a:r>
            <a:r>
              <a:rPr lang="de-DE" dirty="0"/>
              <a:t>: Auf einer Weichbodenmatte (oder mehrere dünne Matten übereinanderlegen) so fest wie möglich trampeln, Arme dabei anwinkeln und mitbewegen.</a:t>
            </a:r>
          </a:p>
          <a:p>
            <a:r>
              <a:rPr lang="de-DE" b="1" dirty="0" err="1"/>
              <a:t>Theraband</a:t>
            </a:r>
            <a:r>
              <a:rPr lang="de-DE" b="1" dirty="0"/>
              <a:t>-Übungen</a:t>
            </a:r>
            <a:r>
              <a:rPr lang="de-DE" dirty="0"/>
              <a:t>, wie z.B.: Rückenübungen</a:t>
            </a:r>
          </a:p>
          <a:p>
            <a:endParaRPr lang="de-DE" dirty="0"/>
          </a:p>
        </p:txBody>
      </p:sp>
      <p:sp>
        <p:nvSpPr>
          <p:cNvPr id="4" name="Fußzeilenplatzhalter 3"/>
          <p:cNvSpPr>
            <a:spLocks noGrp="1"/>
          </p:cNvSpPr>
          <p:nvPr>
            <p:ph type="ftr" sz="quarter" idx="11"/>
          </p:nvPr>
        </p:nvSpPr>
        <p:spPr/>
        <p:txBody>
          <a:bodyPr/>
          <a:lstStyle/>
          <a:p>
            <a:r>
              <a:rPr lang="de-DE" smtClean="0"/>
              <a:t>Arbeitskreis Bewegungstherapie bei psychische Erkrankungen_LVR Klinik Bonn</a:t>
            </a:r>
            <a:endParaRPr lang="de-DE"/>
          </a:p>
        </p:txBody>
      </p:sp>
    </p:spTree>
    <p:extLst>
      <p:ext uri="{BB962C8B-B14F-4D97-AF65-F5344CB8AC3E}">
        <p14:creationId xmlns:p14="http://schemas.microsoft.com/office/powerpoint/2010/main" val="12304161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Praxisbeispiele</a:t>
            </a:r>
            <a:endParaRPr lang="de-DE" dirty="0"/>
          </a:p>
        </p:txBody>
      </p:sp>
      <p:sp>
        <p:nvSpPr>
          <p:cNvPr id="3" name="Inhaltsplatzhalter 2"/>
          <p:cNvSpPr>
            <a:spLocks noGrp="1"/>
          </p:cNvSpPr>
          <p:nvPr>
            <p:ph idx="1"/>
          </p:nvPr>
        </p:nvSpPr>
        <p:spPr/>
        <p:txBody>
          <a:bodyPr/>
          <a:lstStyle/>
          <a:p>
            <a:r>
              <a:rPr lang="de-DE" dirty="0"/>
              <a:t>Außerdem eignen sich Übungen wie: </a:t>
            </a:r>
          </a:p>
          <a:p>
            <a:r>
              <a:rPr lang="de-DE" dirty="0"/>
              <a:t>* 	Unsichtbarer Stuhl (mit dem Rücken an einer Wand stehen und die Beine 90Grad beugen)</a:t>
            </a:r>
          </a:p>
          <a:p>
            <a:r>
              <a:rPr lang="de-DE" dirty="0"/>
              <a:t>* 	Liegestütz an der Wand, auf der Matte, mit einer Hand etc. </a:t>
            </a:r>
          </a:p>
          <a:p>
            <a:r>
              <a:rPr lang="de-DE" dirty="0"/>
              <a:t>*	 Hampelmann</a:t>
            </a:r>
          </a:p>
          <a:p>
            <a:r>
              <a:rPr lang="de-DE" dirty="0"/>
              <a:t>* 	Seilhüpfen</a:t>
            </a:r>
          </a:p>
          <a:p>
            <a:r>
              <a:rPr lang="de-DE" dirty="0" smtClean="0"/>
              <a:t>Therapeutisches Boxen, Klettern, Aquagymnastik, </a:t>
            </a:r>
            <a:r>
              <a:rPr lang="de-DE" dirty="0" err="1" smtClean="0"/>
              <a:t>Faszientraining</a:t>
            </a:r>
            <a:r>
              <a:rPr lang="de-DE" smtClean="0"/>
              <a:t> (</a:t>
            </a:r>
            <a:r>
              <a:rPr lang="de-DE" smtClean="0">
                <a:sym typeface="Wingdings" panose="05000000000000000000" pitchFamily="2" charset="2"/>
              </a:rPr>
              <a:t>)</a:t>
            </a:r>
            <a:endParaRPr lang="de-DE" dirty="0"/>
          </a:p>
        </p:txBody>
      </p:sp>
      <p:sp>
        <p:nvSpPr>
          <p:cNvPr id="4" name="Fußzeilenplatzhalter 3"/>
          <p:cNvSpPr>
            <a:spLocks noGrp="1"/>
          </p:cNvSpPr>
          <p:nvPr>
            <p:ph type="ftr" sz="quarter" idx="11"/>
          </p:nvPr>
        </p:nvSpPr>
        <p:spPr/>
        <p:txBody>
          <a:bodyPr/>
          <a:lstStyle/>
          <a:p>
            <a:r>
              <a:rPr lang="de-DE" smtClean="0"/>
              <a:t>Arbeitskreis Bewegungstherapie bei psychische Erkrankungen_LVR Klinik Bonn</a:t>
            </a:r>
            <a:endParaRPr lang="de-DE"/>
          </a:p>
        </p:txBody>
      </p:sp>
    </p:spTree>
    <p:extLst>
      <p:ext uri="{BB962C8B-B14F-4D97-AF65-F5344CB8AC3E}">
        <p14:creationId xmlns:p14="http://schemas.microsoft.com/office/powerpoint/2010/main" val="2497293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Praxisbeispiele</a:t>
            </a:r>
            <a:endParaRPr lang="de-DE" dirty="0"/>
          </a:p>
        </p:txBody>
      </p:sp>
      <p:sp>
        <p:nvSpPr>
          <p:cNvPr id="3" name="Inhaltsplatzhalter 2"/>
          <p:cNvSpPr>
            <a:spLocks noGrp="1"/>
          </p:cNvSpPr>
          <p:nvPr>
            <p:ph idx="1"/>
          </p:nvPr>
        </p:nvSpPr>
        <p:spPr/>
        <p:txBody>
          <a:bodyPr/>
          <a:lstStyle/>
          <a:p>
            <a:r>
              <a:rPr lang="de-DE" b="1" dirty="0" err="1"/>
              <a:t>Triceps</a:t>
            </a:r>
            <a:r>
              <a:rPr lang="de-DE" b="1" dirty="0"/>
              <a:t>-Übung</a:t>
            </a:r>
            <a:r>
              <a:rPr lang="de-DE" dirty="0"/>
              <a:t> mit Kleingewicht: </a:t>
            </a:r>
            <a:r>
              <a:rPr lang="de-DE" dirty="0" smtClean="0"/>
              <a:t>In </a:t>
            </a:r>
            <a:r>
              <a:rPr lang="de-DE" dirty="0"/>
              <a:t>Schrittstellung, 1 kg Hantel oder Gewichtsmanschette mit einem gestreckten Arm über den Kopf heben, dabei zeigt ein Hantelkopf noch oben, der andere nach unten. Den Unterarm beugen und strecken. Beide Arme nach einander. </a:t>
            </a:r>
            <a:endParaRPr lang="de-DE" dirty="0" smtClean="0"/>
          </a:p>
          <a:p>
            <a:r>
              <a:rPr lang="de-DE" b="1" dirty="0" err="1"/>
              <a:t>Theraband</a:t>
            </a:r>
            <a:r>
              <a:rPr lang="de-DE" b="1" dirty="0"/>
              <a:t>-Übungen</a:t>
            </a:r>
            <a:r>
              <a:rPr lang="de-DE" dirty="0"/>
              <a:t>, wie z.B.: Rückenübungen</a:t>
            </a:r>
          </a:p>
          <a:p>
            <a:r>
              <a:rPr lang="de-DE" dirty="0"/>
              <a:t>Beine hüftbreit auseinanderstellen, beide Hände halten ein Ende des </a:t>
            </a:r>
            <a:r>
              <a:rPr lang="de-DE" dirty="0" err="1"/>
              <a:t>Therabandes</a:t>
            </a:r>
            <a:r>
              <a:rPr lang="de-DE" dirty="0"/>
              <a:t> fest, die Füße stehen auf der Mitte des Bandes. Das </a:t>
            </a:r>
            <a:r>
              <a:rPr lang="de-DE" dirty="0" err="1"/>
              <a:t>Theraband</a:t>
            </a:r>
            <a:r>
              <a:rPr lang="de-DE" dirty="0"/>
              <a:t> langsam diagonal auseinander ziehen bis beide Arme gestreckt sind, ca. 5 Sek. halten und wieder zurückführen. Übungen dazu finden sich in jedem guten Rückenschulbuch. </a:t>
            </a:r>
          </a:p>
          <a:p>
            <a:endParaRPr lang="de-DE" dirty="0"/>
          </a:p>
          <a:p>
            <a:endParaRPr lang="de-DE" dirty="0"/>
          </a:p>
        </p:txBody>
      </p:sp>
      <p:sp>
        <p:nvSpPr>
          <p:cNvPr id="4" name="Fußzeilenplatzhalter 3"/>
          <p:cNvSpPr>
            <a:spLocks noGrp="1"/>
          </p:cNvSpPr>
          <p:nvPr>
            <p:ph type="ftr" sz="quarter" idx="11"/>
          </p:nvPr>
        </p:nvSpPr>
        <p:spPr/>
        <p:txBody>
          <a:bodyPr/>
          <a:lstStyle/>
          <a:p>
            <a:r>
              <a:rPr lang="de-DE" smtClean="0"/>
              <a:t>Arbeitskreis Bewegungstherapie bei psychische Erkrankungen_LVR Klinik Bonn</a:t>
            </a:r>
            <a:endParaRPr lang="de-DE"/>
          </a:p>
        </p:txBody>
      </p:sp>
    </p:spTree>
    <p:extLst>
      <p:ext uri="{BB962C8B-B14F-4D97-AF65-F5344CB8AC3E}">
        <p14:creationId xmlns:p14="http://schemas.microsoft.com/office/powerpoint/2010/main" val="37149044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Stress-Toleranz/ Anti-</a:t>
            </a:r>
            <a:r>
              <a:rPr lang="de-DE" smtClean="0"/>
              <a:t>Diss</a:t>
            </a:r>
            <a:endParaRPr lang="de-DE"/>
          </a:p>
        </p:txBody>
      </p:sp>
      <p:sp>
        <p:nvSpPr>
          <p:cNvPr id="3" name="Inhaltsplatzhalter 2"/>
          <p:cNvSpPr>
            <a:spLocks noGrp="1"/>
          </p:cNvSpPr>
          <p:nvPr>
            <p:ph idx="1"/>
          </p:nvPr>
        </p:nvSpPr>
        <p:spPr/>
        <p:txBody>
          <a:bodyPr/>
          <a:lstStyle/>
          <a:p>
            <a:r>
              <a:rPr lang="de-DE" b="1" dirty="0"/>
              <a:t>30 x auf die Zehenspitzen</a:t>
            </a:r>
            <a:r>
              <a:rPr lang="de-DE" dirty="0"/>
              <a:t> gehen (je weicher der Boden desto anspruchsvoller die Übung).</a:t>
            </a:r>
          </a:p>
          <a:p>
            <a:r>
              <a:rPr lang="de-DE" dirty="0"/>
              <a:t>* einen Stab (Gymnastikstab/ Besenstil) werfen und mit unterschiedlichen Grifftechniken mit beiden Händen gleichzeitig auffangen. Dabei fasst z. B. die rechten von unten an den Stab, die linke von oben oder über Kreuz auffangen. </a:t>
            </a:r>
          </a:p>
          <a:p>
            <a:r>
              <a:rPr lang="de-DE" dirty="0"/>
              <a:t>* unterschiedliche </a:t>
            </a:r>
            <a:r>
              <a:rPr lang="de-DE" dirty="0" err="1"/>
              <a:t>Akupressurpunkte</a:t>
            </a:r>
            <a:r>
              <a:rPr lang="de-DE" dirty="0"/>
              <a:t> drücken</a:t>
            </a:r>
          </a:p>
          <a:p>
            <a:r>
              <a:rPr lang="de-DE" dirty="0"/>
              <a:t>* mit den mittleren Fingerknöcheln (oder einem Gymnastikstab/ Besenstil) auf dem Schienenbein reiben</a:t>
            </a:r>
          </a:p>
        </p:txBody>
      </p:sp>
      <p:sp>
        <p:nvSpPr>
          <p:cNvPr id="4" name="Fußzeilenplatzhalter 3"/>
          <p:cNvSpPr>
            <a:spLocks noGrp="1"/>
          </p:cNvSpPr>
          <p:nvPr>
            <p:ph type="ftr" sz="quarter" idx="11"/>
          </p:nvPr>
        </p:nvSpPr>
        <p:spPr/>
        <p:txBody>
          <a:bodyPr/>
          <a:lstStyle/>
          <a:p>
            <a:r>
              <a:rPr lang="de-DE" smtClean="0"/>
              <a:t>Arbeitskreis Bewegungstherapie bei psychische Erkrankungen_LVR Klinik Bonn</a:t>
            </a:r>
            <a:endParaRPr lang="de-DE"/>
          </a:p>
        </p:txBody>
      </p:sp>
    </p:spTree>
    <p:extLst>
      <p:ext uri="{BB962C8B-B14F-4D97-AF65-F5344CB8AC3E}">
        <p14:creationId xmlns:p14="http://schemas.microsoft.com/office/powerpoint/2010/main" val="34060624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CAVE:</a:t>
            </a:r>
            <a:endParaRPr lang="de-DE" dirty="0"/>
          </a:p>
        </p:txBody>
      </p:sp>
      <p:sp>
        <p:nvSpPr>
          <p:cNvPr id="3" name="Inhaltsplatzhalter 2"/>
          <p:cNvSpPr>
            <a:spLocks noGrp="1"/>
          </p:cNvSpPr>
          <p:nvPr>
            <p:ph idx="1"/>
          </p:nvPr>
        </p:nvSpPr>
        <p:spPr/>
        <p:txBody>
          <a:bodyPr>
            <a:normAutofit lnSpcReduction="10000"/>
          </a:bodyPr>
          <a:lstStyle/>
          <a:p>
            <a:r>
              <a:rPr lang="de-DE" dirty="0"/>
              <a:t>Ausdauersportarten wie zum Beispiel Joggen oder Schwimmen stellen sicherlich eine gute Möglichkeit da, ausgeglichener zu werden, weniger angespannt auf lange Sicht zu sein, sind aber als kurzfristiger </a:t>
            </a:r>
            <a:r>
              <a:rPr lang="de-DE" dirty="0" err="1"/>
              <a:t>Skill</a:t>
            </a:r>
            <a:r>
              <a:rPr lang="de-DE" dirty="0"/>
              <a:t> am Anfang einer </a:t>
            </a:r>
            <a:r>
              <a:rPr lang="de-DE" dirty="0" err="1"/>
              <a:t>Skillskette</a:t>
            </a:r>
            <a:r>
              <a:rPr lang="de-DE" dirty="0"/>
              <a:t> eher nicht praktikabel. Auch besteht hier eine „Gefahr“, den Sport eher dysfunktional zu nutzen, z.B. ist es eine muskuläre Überreizung, wenn untrainierte Patient*innen 2 Stunden Joggen gehen würden.</a:t>
            </a:r>
          </a:p>
          <a:p>
            <a:r>
              <a:rPr lang="de-DE" dirty="0"/>
              <a:t>Eine Übungsreihe unterschiedlicher Fertigkeiten, in der vorher festgelegte Skills nacheinander die Anspannung regulieren, um in einen Zustand zu kommen, in dem die Ausübenden wieder klar denken können und an ihren Gefühlen, die die Anspannung verursacht haben, zu </a:t>
            </a:r>
            <a:r>
              <a:rPr lang="de-DE" dirty="0" smtClean="0"/>
              <a:t>arbeiten.</a:t>
            </a:r>
            <a:endParaRPr lang="de-DE" dirty="0"/>
          </a:p>
          <a:p>
            <a:endParaRPr lang="de-DE" dirty="0"/>
          </a:p>
        </p:txBody>
      </p:sp>
      <p:sp>
        <p:nvSpPr>
          <p:cNvPr id="4" name="Fußzeilenplatzhalter 3"/>
          <p:cNvSpPr>
            <a:spLocks noGrp="1"/>
          </p:cNvSpPr>
          <p:nvPr>
            <p:ph type="ftr" sz="quarter" idx="11"/>
          </p:nvPr>
        </p:nvSpPr>
        <p:spPr/>
        <p:txBody>
          <a:bodyPr/>
          <a:lstStyle/>
          <a:p>
            <a:r>
              <a:rPr lang="de-DE" smtClean="0"/>
              <a:t>Arbeitskreis Bewegungstherapie bei psychische Erkrankungen_LVR Klinik Bonn</a:t>
            </a:r>
            <a:endParaRPr lang="de-DE"/>
          </a:p>
        </p:txBody>
      </p:sp>
    </p:spTree>
    <p:extLst>
      <p:ext uri="{BB962C8B-B14F-4D97-AF65-F5344CB8AC3E}">
        <p14:creationId xmlns:p14="http://schemas.microsoft.com/office/powerpoint/2010/main" val="26737376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ußzeilenplatzhalter 3"/>
          <p:cNvSpPr>
            <a:spLocks noGrp="1"/>
          </p:cNvSpPr>
          <p:nvPr>
            <p:ph type="ftr" sz="quarter" idx="11"/>
          </p:nvPr>
        </p:nvSpPr>
        <p:spPr/>
        <p:txBody>
          <a:bodyPr/>
          <a:lstStyle/>
          <a:p>
            <a:r>
              <a:rPr lang="de-DE" smtClean="0"/>
              <a:t>Arbeitskreis Bewegungstherapie bei psychische Erkrankungen_LVR Klinik Bonn</a:t>
            </a:r>
            <a:endParaRPr lang="de-DE"/>
          </a:p>
        </p:txBody>
      </p:sp>
      <p:pic>
        <p:nvPicPr>
          <p:cNvPr id="5" name="Grafik 4"/>
          <p:cNvPicPr>
            <a:picLocks noChangeAspect="1"/>
          </p:cNvPicPr>
          <p:nvPr/>
        </p:nvPicPr>
        <p:blipFill>
          <a:blip r:embed="rId2"/>
          <a:stretch>
            <a:fillRect/>
          </a:stretch>
        </p:blipFill>
        <p:spPr>
          <a:xfrm>
            <a:off x="2203366" y="-27732"/>
            <a:ext cx="7785267" cy="6913463"/>
          </a:xfrm>
          <a:prstGeom prst="rect">
            <a:avLst/>
          </a:prstGeom>
        </p:spPr>
      </p:pic>
    </p:spTree>
    <p:extLst>
      <p:ext uri="{BB962C8B-B14F-4D97-AF65-F5344CB8AC3E}">
        <p14:creationId xmlns:p14="http://schemas.microsoft.com/office/powerpoint/2010/main" val="41496508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1"/>
          </p:nvPr>
        </p:nvSpPr>
        <p:spPr/>
        <p:txBody>
          <a:bodyPr/>
          <a:lstStyle/>
          <a:p>
            <a:r>
              <a:rPr lang="de-DE" smtClean="0"/>
              <a:t>Arbeitskreis Bewegungstherapie bei psychische Erkrankungen_LVR Klinik Bonn</a:t>
            </a:r>
            <a:endParaRPr lang="de-DE"/>
          </a:p>
        </p:txBody>
      </p:sp>
      <p:graphicFrame>
        <p:nvGraphicFramePr>
          <p:cNvPr id="3" name="Objekt 2"/>
          <p:cNvGraphicFramePr>
            <a:graphicFrameLocks noChangeAspect="1"/>
          </p:cNvGraphicFramePr>
          <p:nvPr>
            <p:extLst>
              <p:ext uri="{D42A27DB-BD31-4B8C-83A1-F6EECF244321}">
                <p14:modId xmlns:p14="http://schemas.microsoft.com/office/powerpoint/2010/main" val="3104774013"/>
              </p:ext>
            </p:extLst>
          </p:nvPr>
        </p:nvGraphicFramePr>
        <p:xfrm>
          <a:off x="3802683" y="803757"/>
          <a:ext cx="3829050" cy="5418138"/>
        </p:xfrm>
        <a:graphic>
          <a:graphicData uri="http://schemas.openxmlformats.org/presentationml/2006/ole">
            <mc:AlternateContent xmlns:mc="http://schemas.openxmlformats.org/markup-compatibility/2006">
              <mc:Choice xmlns:v="urn:schemas-microsoft-com:vml" Requires="v">
                <p:oleObj spid="_x0000_s1032" name="Acrobat Document" r:id="rId3" imgW="5667142" imgH="8019860" progId="Acrobat.Document.DC">
                  <p:embed/>
                </p:oleObj>
              </mc:Choice>
              <mc:Fallback>
                <p:oleObj name="Acrobat Document" r:id="rId3" imgW="5667142" imgH="8019860" progId="Acrobat.Document.DC">
                  <p:embed/>
                  <p:pic>
                    <p:nvPicPr>
                      <p:cNvPr id="0" name=""/>
                      <p:cNvPicPr/>
                      <p:nvPr/>
                    </p:nvPicPr>
                    <p:blipFill>
                      <a:blip r:embed="rId4"/>
                      <a:stretch>
                        <a:fillRect/>
                      </a:stretch>
                    </p:blipFill>
                    <p:spPr>
                      <a:xfrm>
                        <a:off x="3802683" y="803757"/>
                        <a:ext cx="3829050" cy="5418138"/>
                      </a:xfrm>
                      <a:prstGeom prst="rect">
                        <a:avLst/>
                      </a:prstGeom>
                    </p:spPr>
                  </p:pic>
                </p:oleObj>
              </mc:Fallback>
            </mc:AlternateContent>
          </a:graphicData>
        </a:graphic>
      </p:graphicFrame>
    </p:spTree>
    <p:extLst>
      <p:ext uri="{BB962C8B-B14F-4D97-AF65-F5344CB8AC3E}">
        <p14:creationId xmlns:p14="http://schemas.microsoft.com/office/powerpoint/2010/main" val="28088477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de-DE" dirty="0" smtClean="0"/>
              <a:t>Literaturhinweise</a:t>
            </a:r>
            <a:endParaRPr lang="de-DE" dirty="0"/>
          </a:p>
        </p:txBody>
      </p:sp>
      <p:sp>
        <p:nvSpPr>
          <p:cNvPr id="4" name="Inhaltsplatzhalter 3"/>
          <p:cNvSpPr>
            <a:spLocks noGrp="1"/>
          </p:cNvSpPr>
          <p:nvPr>
            <p:ph idx="1"/>
          </p:nvPr>
        </p:nvSpPr>
        <p:spPr/>
        <p:txBody>
          <a:bodyPr/>
          <a:lstStyle/>
          <a:p>
            <a:r>
              <a:rPr lang="de-DE" dirty="0" smtClean="0"/>
              <a:t>Thimme, </a:t>
            </a:r>
            <a:r>
              <a:rPr lang="de-DE" dirty="0" err="1" smtClean="0"/>
              <a:t>Chermette</a:t>
            </a:r>
            <a:r>
              <a:rPr lang="de-DE" dirty="0" smtClean="0"/>
              <a:t>, Deimel (</a:t>
            </a:r>
            <a:r>
              <a:rPr lang="de-DE" dirty="0" err="1" smtClean="0"/>
              <a:t>Hrsg</a:t>
            </a:r>
            <a:r>
              <a:rPr lang="de-DE" dirty="0" smtClean="0"/>
              <a:t>)</a:t>
            </a:r>
          </a:p>
          <a:p>
            <a:pPr marL="0" indent="0">
              <a:buNone/>
            </a:pPr>
            <a:r>
              <a:rPr lang="de-DE" dirty="0" smtClean="0"/>
              <a:t>„Bewegungstherapie bei psychischen Erkrankungen in der Lebensspanne“ (Kap. Körpertherapie bei Patient*innen mit einer </a:t>
            </a:r>
            <a:r>
              <a:rPr lang="de-DE" dirty="0" err="1" smtClean="0"/>
              <a:t>Borderline</a:t>
            </a:r>
            <a:r>
              <a:rPr lang="de-DE" dirty="0" smtClean="0"/>
              <a:t> Persönlichkeitsstörung)</a:t>
            </a:r>
          </a:p>
          <a:p>
            <a:r>
              <a:rPr lang="de-DE" dirty="0" smtClean="0"/>
              <a:t>Petra Zimmermann, Julia Förster, Sophie Reiske (</a:t>
            </a:r>
            <a:r>
              <a:rPr lang="de-DE" dirty="0" err="1" smtClean="0"/>
              <a:t>Hrsg</a:t>
            </a:r>
            <a:r>
              <a:rPr lang="de-DE" dirty="0" smtClean="0"/>
              <a:t>*innen) </a:t>
            </a:r>
          </a:p>
          <a:p>
            <a:pPr marL="0" indent="0">
              <a:buNone/>
            </a:pPr>
            <a:r>
              <a:rPr lang="de-DE" dirty="0" smtClean="0"/>
              <a:t>„DBT-Sucht“ (Kap. 8 Körpertherapie)</a:t>
            </a:r>
          </a:p>
          <a:p>
            <a:r>
              <a:rPr lang="de-DE" dirty="0" smtClean="0"/>
              <a:t>Zu empfehlen: AWP Workshop DBT Körpertherapie (in Freiburg und Hamburg (Schön Kliniken) 2024</a:t>
            </a:r>
            <a:endParaRPr lang="de-DE" dirty="0"/>
          </a:p>
        </p:txBody>
      </p:sp>
      <p:sp>
        <p:nvSpPr>
          <p:cNvPr id="2" name="Fußzeilenplatzhalter 1"/>
          <p:cNvSpPr>
            <a:spLocks noGrp="1"/>
          </p:cNvSpPr>
          <p:nvPr>
            <p:ph type="ftr" sz="quarter" idx="11"/>
          </p:nvPr>
        </p:nvSpPr>
        <p:spPr/>
        <p:txBody>
          <a:bodyPr/>
          <a:lstStyle/>
          <a:p>
            <a:r>
              <a:rPr lang="de-DE" smtClean="0"/>
              <a:t>Arbeitskreis Bewegungstherapie bei psychische Erkrankungen_LVR Klinik Bonn</a:t>
            </a:r>
            <a:endParaRPr lang="de-DE"/>
          </a:p>
        </p:txBody>
      </p:sp>
    </p:spTree>
    <p:extLst>
      <p:ext uri="{BB962C8B-B14F-4D97-AF65-F5344CB8AC3E}">
        <p14:creationId xmlns:p14="http://schemas.microsoft.com/office/powerpoint/2010/main" val="12343484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Körperarbeit BPS/ PTBS</a:t>
            </a:r>
            <a:endParaRPr lang="de-DE" dirty="0"/>
          </a:p>
        </p:txBody>
      </p:sp>
      <p:pic>
        <p:nvPicPr>
          <p:cNvPr id="4" name="Inhaltsplatzhalter 3"/>
          <p:cNvPicPr>
            <a:picLocks noGrp="1" noChangeAspect="1"/>
          </p:cNvPicPr>
          <p:nvPr>
            <p:ph idx="1"/>
          </p:nvPr>
        </p:nvPicPr>
        <p:blipFill>
          <a:blip r:embed="rId2"/>
          <a:stretch>
            <a:fillRect/>
          </a:stretch>
        </p:blipFill>
        <p:spPr>
          <a:xfrm>
            <a:off x="3809681" y="1690688"/>
            <a:ext cx="5119166" cy="4853547"/>
          </a:xfrm>
          <a:prstGeom prst="rect">
            <a:avLst/>
          </a:prstGeom>
        </p:spPr>
      </p:pic>
      <p:sp>
        <p:nvSpPr>
          <p:cNvPr id="5" name="Fußzeilenplatzhalter 4"/>
          <p:cNvSpPr>
            <a:spLocks noGrp="1"/>
          </p:cNvSpPr>
          <p:nvPr>
            <p:ph type="ftr" sz="quarter" idx="11"/>
          </p:nvPr>
        </p:nvSpPr>
        <p:spPr/>
        <p:txBody>
          <a:bodyPr/>
          <a:lstStyle/>
          <a:p>
            <a:r>
              <a:rPr lang="de-DE" smtClean="0"/>
              <a:t>Arbeitskreis Bewegungstherapie bei psychische Erkrankungen_LVR Klinik Bonn</a:t>
            </a:r>
            <a:endParaRPr lang="de-DE"/>
          </a:p>
        </p:txBody>
      </p:sp>
    </p:spTree>
    <p:extLst>
      <p:ext uri="{BB962C8B-B14F-4D97-AF65-F5344CB8AC3E}">
        <p14:creationId xmlns:p14="http://schemas.microsoft.com/office/powerpoint/2010/main" val="25690962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Borderline</a:t>
            </a:r>
            <a:r>
              <a:rPr lang="de-DE" dirty="0" smtClean="0"/>
              <a:t> Persönlichkeitsstörung</a:t>
            </a:r>
            <a:endParaRPr lang="de-DE" dirty="0"/>
          </a:p>
        </p:txBody>
      </p:sp>
      <p:sp>
        <p:nvSpPr>
          <p:cNvPr id="3" name="Inhaltsplatzhalter 2"/>
          <p:cNvSpPr>
            <a:spLocks noGrp="1"/>
          </p:cNvSpPr>
          <p:nvPr>
            <p:ph idx="1"/>
          </p:nvPr>
        </p:nvSpPr>
        <p:spPr/>
        <p:txBody>
          <a:bodyPr>
            <a:normAutofit/>
          </a:bodyPr>
          <a:lstStyle/>
          <a:p>
            <a:r>
              <a:rPr lang="de-DE" dirty="0"/>
              <a:t>Die BPS zeigt ein sehr komplexes Krankheitsbild und stellt hohe Ansprüche ein therapeutisches Team, insbesondere auch an Sport- und Bewegungstherapeut*innen. Zum besseren Verständnis wird das Störungsbild kurz erläutert.</a:t>
            </a:r>
          </a:p>
          <a:p>
            <a:r>
              <a:rPr lang="de-DE" dirty="0"/>
              <a:t>Die Hauptsymptomatik der BPS sind Störungen in der Affektregulation,. Patient*innen mit einer BPS haben eine erhöhte Sensitivität  für emotionslauslösende Reize. Dies zeigt sich in einer hohen Impulsivität, Identitätsstörung, stress-induzierten Dissoziationen, Selbstverletzungen, die nicht suizidal intendiert sind, sowie hoher Suizidalität( Mehren et al. 2020</a:t>
            </a:r>
            <a:r>
              <a:rPr lang="de-DE" dirty="0" smtClean="0"/>
              <a:t>).</a:t>
            </a:r>
            <a:endParaRPr lang="de-DE" dirty="0"/>
          </a:p>
        </p:txBody>
      </p:sp>
      <p:sp>
        <p:nvSpPr>
          <p:cNvPr id="4" name="Fußzeilenplatzhalter 3"/>
          <p:cNvSpPr>
            <a:spLocks noGrp="1"/>
          </p:cNvSpPr>
          <p:nvPr>
            <p:ph type="ftr" sz="quarter" idx="11"/>
          </p:nvPr>
        </p:nvSpPr>
        <p:spPr/>
        <p:txBody>
          <a:bodyPr/>
          <a:lstStyle/>
          <a:p>
            <a:r>
              <a:rPr lang="de-DE" smtClean="0"/>
              <a:t>Arbeitskreis Bewegungstherapie bei psychische Erkrankungen_LVR Klinik Bonn</a:t>
            </a:r>
            <a:endParaRPr lang="de-DE"/>
          </a:p>
        </p:txBody>
      </p:sp>
    </p:spTree>
    <p:extLst>
      <p:ext uri="{BB962C8B-B14F-4D97-AF65-F5344CB8AC3E}">
        <p14:creationId xmlns:p14="http://schemas.microsoft.com/office/powerpoint/2010/main" val="24328261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Borderline</a:t>
            </a:r>
            <a:r>
              <a:rPr lang="de-DE" dirty="0" smtClean="0"/>
              <a:t> Persönlichkeitsstörung</a:t>
            </a:r>
            <a:endParaRPr lang="de-DE" dirty="0"/>
          </a:p>
        </p:txBody>
      </p:sp>
      <p:sp>
        <p:nvSpPr>
          <p:cNvPr id="3" name="Inhaltsplatzhalter 2"/>
          <p:cNvSpPr>
            <a:spLocks noGrp="1"/>
          </p:cNvSpPr>
          <p:nvPr>
            <p:ph idx="1"/>
          </p:nvPr>
        </p:nvSpPr>
        <p:spPr/>
        <p:txBody>
          <a:bodyPr/>
          <a:lstStyle/>
          <a:p>
            <a:r>
              <a:rPr lang="de-DE" dirty="0" smtClean="0"/>
              <a:t>Für </a:t>
            </a:r>
            <a:r>
              <a:rPr lang="de-DE" dirty="0" err="1" smtClean="0"/>
              <a:t>Linehan</a:t>
            </a:r>
            <a:r>
              <a:rPr lang="de-DE" dirty="0" smtClean="0"/>
              <a:t> sind diese in Folge auftretenden dysfunktionalen Verhaltensmuster ein Versuch „die schmerzhaften, desintegrierenden affektiven Erregungszustände zu </a:t>
            </a:r>
            <a:r>
              <a:rPr lang="de-DE" dirty="0" err="1" smtClean="0"/>
              <a:t>moduliieren</a:t>
            </a:r>
            <a:r>
              <a:rPr lang="de-DE" dirty="0" smtClean="0"/>
              <a:t>“ (</a:t>
            </a:r>
            <a:r>
              <a:rPr lang="de-DE" dirty="0" err="1" smtClean="0"/>
              <a:t>Bohus&amp;Berger</a:t>
            </a:r>
            <a:r>
              <a:rPr lang="de-DE" dirty="0" smtClean="0"/>
              <a:t>, 1996, S. 913) Die Patient*innen erfahren durch die Selbstschädigung, dass die als subjektiv wahrgenommene unerträgliche Spannungszustände reduziert werden können. So kommt es zu einer negativen Verstärkung dieser Verhaltensmuster und die Patient*innen nutzen sie um sich zu spüren (</a:t>
            </a:r>
            <a:r>
              <a:rPr lang="de-DE" dirty="0" err="1" smtClean="0"/>
              <a:t>Vomberg</a:t>
            </a:r>
            <a:r>
              <a:rPr lang="de-DE" dirty="0" smtClean="0"/>
              <a:t>, David 2003).</a:t>
            </a:r>
          </a:p>
          <a:p>
            <a:endParaRPr lang="de-DE" dirty="0"/>
          </a:p>
        </p:txBody>
      </p:sp>
      <p:sp>
        <p:nvSpPr>
          <p:cNvPr id="4" name="Fußzeilenplatzhalter 3"/>
          <p:cNvSpPr>
            <a:spLocks noGrp="1"/>
          </p:cNvSpPr>
          <p:nvPr>
            <p:ph type="ftr" sz="quarter" idx="11"/>
          </p:nvPr>
        </p:nvSpPr>
        <p:spPr/>
        <p:txBody>
          <a:bodyPr/>
          <a:lstStyle/>
          <a:p>
            <a:r>
              <a:rPr lang="de-DE" smtClean="0"/>
              <a:t>Arbeitskreis Bewegungstherapie bei psychische Erkrankungen_LVR Klinik Bonn</a:t>
            </a:r>
            <a:endParaRPr lang="de-DE"/>
          </a:p>
        </p:txBody>
      </p:sp>
    </p:spTree>
    <p:extLst>
      <p:ext uri="{BB962C8B-B14F-4D97-AF65-F5344CB8AC3E}">
        <p14:creationId xmlns:p14="http://schemas.microsoft.com/office/powerpoint/2010/main" val="25419878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t>Borderline</a:t>
            </a:r>
            <a:r>
              <a:rPr lang="de-DE" dirty="0"/>
              <a:t> Persönlichkeitsstörung</a:t>
            </a:r>
          </a:p>
        </p:txBody>
      </p:sp>
      <p:sp>
        <p:nvSpPr>
          <p:cNvPr id="3" name="Inhaltsplatzhalter 2"/>
          <p:cNvSpPr>
            <a:spLocks noGrp="1"/>
          </p:cNvSpPr>
          <p:nvPr>
            <p:ph idx="1"/>
          </p:nvPr>
        </p:nvSpPr>
        <p:spPr/>
        <p:txBody>
          <a:bodyPr/>
          <a:lstStyle/>
          <a:p>
            <a:r>
              <a:rPr lang="de-DE" dirty="0"/>
              <a:t>Sporttherapie ist gut geeignet, um insbesondere die emotionale Dysregulation zu behandeln sowie einen positiven Bezug zum eigenen Körper und zur eigenen Gesundheit aufzubauen. Aus der Forschung mit Depressionspatient*innen wissen wir, dass sportlich aktive Menschen schneller aus </a:t>
            </a:r>
            <a:r>
              <a:rPr lang="de-DE" dirty="0" err="1"/>
              <a:t>Grübelschleifen</a:t>
            </a:r>
            <a:r>
              <a:rPr lang="de-DE" dirty="0"/>
              <a:t> und negativen Affekten wieder in eine „neutralen Affektzustand zurückfinden als inaktive Menschen Auch hier ist der stimmungsstabilisierende Affekt von sportlicher Aktivität nicht zu unterschätzen (Ströhle et al. 2007, Meyer et al. 2016).. </a:t>
            </a:r>
          </a:p>
          <a:p>
            <a:pPr marL="0" indent="0">
              <a:buNone/>
            </a:pPr>
            <a:endParaRPr lang="de-DE" dirty="0"/>
          </a:p>
        </p:txBody>
      </p:sp>
      <p:sp>
        <p:nvSpPr>
          <p:cNvPr id="4" name="Fußzeilenplatzhalter 3"/>
          <p:cNvSpPr>
            <a:spLocks noGrp="1"/>
          </p:cNvSpPr>
          <p:nvPr>
            <p:ph type="ftr" sz="quarter" idx="11"/>
          </p:nvPr>
        </p:nvSpPr>
        <p:spPr/>
        <p:txBody>
          <a:bodyPr/>
          <a:lstStyle/>
          <a:p>
            <a:r>
              <a:rPr lang="de-DE" smtClean="0"/>
              <a:t>Arbeitskreis Bewegungstherapie bei psychische Erkrankungen_LVR Klinik Bonn</a:t>
            </a:r>
            <a:endParaRPr lang="de-DE"/>
          </a:p>
        </p:txBody>
      </p:sp>
    </p:spTree>
    <p:extLst>
      <p:ext uri="{BB962C8B-B14F-4D97-AF65-F5344CB8AC3E}">
        <p14:creationId xmlns:p14="http://schemas.microsoft.com/office/powerpoint/2010/main" val="40782004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Strategien </a:t>
            </a:r>
            <a:endParaRPr lang="de-DE"/>
          </a:p>
        </p:txBody>
      </p:sp>
      <p:sp>
        <p:nvSpPr>
          <p:cNvPr id="4" name="Fußzeilenplatzhalter 3"/>
          <p:cNvSpPr>
            <a:spLocks noGrp="1"/>
          </p:cNvSpPr>
          <p:nvPr>
            <p:ph type="ftr" sz="quarter" idx="11"/>
          </p:nvPr>
        </p:nvSpPr>
        <p:spPr/>
        <p:txBody>
          <a:bodyPr/>
          <a:lstStyle/>
          <a:p>
            <a:r>
              <a:rPr lang="de-DE" smtClean="0"/>
              <a:t>Arbeitskreis Bewegungstherapie bei psychische Erkrankungen_LVR Klinik Bonn</a:t>
            </a:r>
            <a:endParaRPr lang="de-DE"/>
          </a:p>
        </p:txBody>
      </p:sp>
      <p:pic>
        <p:nvPicPr>
          <p:cNvPr id="5" name="Inhaltsplatzhalter 4"/>
          <p:cNvPicPr>
            <a:picLocks noGrp="1" noChangeAspect="1"/>
          </p:cNvPicPr>
          <p:nvPr>
            <p:ph idx="1"/>
          </p:nvPr>
        </p:nvPicPr>
        <p:blipFill>
          <a:blip r:embed="rId2"/>
          <a:stretch>
            <a:fillRect/>
          </a:stretch>
        </p:blipFill>
        <p:spPr>
          <a:xfrm>
            <a:off x="2884418" y="2154514"/>
            <a:ext cx="6113808" cy="4001293"/>
          </a:xfrm>
          <a:prstGeom prst="rect">
            <a:avLst/>
          </a:prstGeom>
        </p:spPr>
      </p:pic>
    </p:spTree>
    <p:extLst>
      <p:ext uri="{BB962C8B-B14F-4D97-AF65-F5344CB8AC3E}">
        <p14:creationId xmlns:p14="http://schemas.microsoft.com/office/powerpoint/2010/main" val="38390803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Potentielle Wirkmechanismen</a:t>
            </a:r>
            <a:endParaRPr lang="de-DE" dirty="0"/>
          </a:p>
        </p:txBody>
      </p:sp>
      <p:sp>
        <p:nvSpPr>
          <p:cNvPr id="3" name="Inhaltsplatzhalter 2"/>
          <p:cNvSpPr>
            <a:spLocks noGrp="1"/>
          </p:cNvSpPr>
          <p:nvPr>
            <p:ph idx="1"/>
          </p:nvPr>
        </p:nvSpPr>
        <p:spPr/>
        <p:txBody>
          <a:bodyPr>
            <a:normAutofit/>
          </a:bodyPr>
          <a:lstStyle/>
          <a:p>
            <a:r>
              <a:rPr lang="de-DE" dirty="0" smtClean="0"/>
              <a:t>Durch </a:t>
            </a:r>
            <a:r>
              <a:rPr lang="de-DE" dirty="0"/>
              <a:t>vermehrte Bewegung wird das Gehirn mit mehr Sauerstoff versorgt, so dass auch kognitives Arbeiten leichter fallen kann. </a:t>
            </a:r>
          </a:p>
          <a:p>
            <a:r>
              <a:rPr lang="de-DE" dirty="0" smtClean="0"/>
              <a:t>Bewegungen </a:t>
            </a:r>
            <a:r>
              <a:rPr lang="de-DE" dirty="0"/>
              <a:t>können bestimmte, z.B. Trauma bedingte Körperhaltungen lösen </a:t>
            </a:r>
          </a:p>
          <a:p>
            <a:r>
              <a:rPr lang="de-DE" dirty="0" smtClean="0"/>
              <a:t>Durch </a:t>
            </a:r>
            <a:r>
              <a:rPr lang="de-DE" dirty="0"/>
              <a:t>achtsames Wahrnehmen der Körperhaltung kann Einfluss auf Affekt und Emotionen genommen werden. </a:t>
            </a:r>
          </a:p>
          <a:p>
            <a:r>
              <a:rPr lang="de-DE" dirty="0" smtClean="0"/>
              <a:t>Selbstwirksamkeitstraining </a:t>
            </a:r>
            <a:endParaRPr lang="de-DE" dirty="0"/>
          </a:p>
        </p:txBody>
      </p:sp>
      <p:sp>
        <p:nvSpPr>
          <p:cNvPr id="4" name="Fußzeilenplatzhalter 3"/>
          <p:cNvSpPr>
            <a:spLocks noGrp="1"/>
          </p:cNvSpPr>
          <p:nvPr>
            <p:ph type="ftr" sz="quarter" idx="11"/>
          </p:nvPr>
        </p:nvSpPr>
        <p:spPr/>
        <p:txBody>
          <a:bodyPr/>
          <a:lstStyle/>
          <a:p>
            <a:r>
              <a:rPr lang="de-DE" smtClean="0"/>
              <a:t>Arbeitskreis Bewegungstherapie bei psychische Erkrankungen_LVR Klinik Bonn</a:t>
            </a:r>
            <a:endParaRPr lang="de-DE"/>
          </a:p>
        </p:txBody>
      </p:sp>
    </p:spTree>
    <p:extLst>
      <p:ext uri="{BB962C8B-B14F-4D97-AF65-F5344CB8AC3E}">
        <p14:creationId xmlns:p14="http://schemas.microsoft.com/office/powerpoint/2010/main" val="8181561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Potentielle Wirkmechanismen</a:t>
            </a:r>
            <a:endParaRPr lang="de-DE" dirty="0"/>
          </a:p>
        </p:txBody>
      </p:sp>
      <p:sp>
        <p:nvSpPr>
          <p:cNvPr id="3" name="Inhaltsplatzhalter 2"/>
          <p:cNvSpPr>
            <a:spLocks noGrp="1"/>
          </p:cNvSpPr>
          <p:nvPr>
            <p:ph idx="1"/>
          </p:nvPr>
        </p:nvSpPr>
        <p:spPr/>
        <p:txBody>
          <a:bodyPr/>
          <a:lstStyle/>
          <a:p>
            <a:r>
              <a:rPr lang="de-DE" dirty="0" smtClean="0"/>
              <a:t> Die Gruppendynamik auf non verbaler Ebene kann neue Aspekte und neue Rollen einzelner Patient*innen hervorbringen </a:t>
            </a:r>
          </a:p>
          <a:p>
            <a:r>
              <a:rPr lang="de-DE" dirty="0" smtClean="0"/>
              <a:t> Grundannahmen z.B. bzgl. Körperbild können identifiziert und neu formuliert und verinnerlicht/ gefestigt werden </a:t>
            </a:r>
          </a:p>
          <a:p>
            <a:r>
              <a:rPr lang="de-DE" dirty="0" smtClean="0"/>
              <a:t>durch neue Bewegungsmuster können traumatische, z.T. sexuelle Missbrauchserfahrungen neu bewertet und gegengesteuert werden. </a:t>
            </a:r>
          </a:p>
          <a:p>
            <a:endParaRPr lang="de-DE" dirty="0" smtClean="0"/>
          </a:p>
          <a:p>
            <a:r>
              <a:rPr lang="de-DE" dirty="0" smtClean="0"/>
              <a:t>Und nicht zu vernachlässigen ist auch immer noch der Mechanismus der Ablenkung. </a:t>
            </a:r>
          </a:p>
          <a:p>
            <a:endParaRPr lang="de-DE" dirty="0"/>
          </a:p>
        </p:txBody>
      </p:sp>
      <p:sp>
        <p:nvSpPr>
          <p:cNvPr id="4" name="Fußzeilenplatzhalter 3"/>
          <p:cNvSpPr>
            <a:spLocks noGrp="1"/>
          </p:cNvSpPr>
          <p:nvPr>
            <p:ph type="ftr" sz="quarter" idx="11"/>
          </p:nvPr>
        </p:nvSpPr>
        <p:spPr/>
        <p:txBody>
          <a:bodyPr/>
          <a:lstStyle/>
          <a:p>
            <a:r>
              <a:rPr lang="de-DE" smtClean="0"/>
              <a:t>Arbeitskreis Bewegungstherapie bei psychische Erkrankungen_LVR Klinik Bonn</a:t>
            </a:r>
            <a:endParaRPr lang="de-DE"/>
          </a:p>
        </p:txBody>
      </p:sp>
    </p:spTree>
    <p:extLst>
      <p:ext uri="{BB962C8B-B14F-4D97-AF65-F5344CB8AC3E}">
        <p14:creationId xmlns:p14="http://schemas.microsoft.com/office/powerpoint/2010/main" val="15727323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Praxis Körpertherapie (DBT)</a:t>
            </a:r>
          </a:p>
        </p:txBody>
      </p:sp>
      <p:sp>
        <p:nvSpPr>
          <p:cNvPr id="3" name="Inhaltsplatzhalter 2"/>
          <p:cNvSpPr>
            <a:spLocks noGrp="1"/>
          </p:cNvSpPr>
          <p:nvPr>
            <p:ph idx="1"/>
          </p:nvPr>
        </p:nvSpPr>
        <p:spPr/>
        <p:txBody>
          <a:bodyPr/>
          <a:lstStyle/>
          <a:p>
            <a:endParaRPr lang="de-DE" dirty="0" smtClean="0"/>
          </a:p>
          <a:p>
            <a:r>
              <a:rPr lang="de-DE" dirty="0" smtClean="0"/>
              <a:t>Je </a:t>
            </a:r>
            <a:r>
              <a:rPr lang="de-DE" dirty="0"/>
              <a:t>höher die psychische Anspannung/ Sucht- Selbstverletzungsdruck desto höher der muskuläre Reiz. Auch hoch an-</a:t>
            </a:r>
            <a:r>
              <a:rPr lang="de-DE" dirty="0" err="1"/>
              <a:t>spruchsvolle</a:t>
            </a:r>
            <a:r>
              <a:rPr lang="de-DE" dirty="0"/>
              <a:t> koordinative Übungen können der Anspannung entgegengesetzt werden.</a:t>
            </a:r>
          </a:p>
          <a:p>
            <a:endParaRPr lang="de-DE" dirty="0" smtClean="0"/>
          </a:p>
          <a:p>
            <a:r>
              <a:rPr lang="de-DE" dirty="0" smtClean="0"/>
              <a:t>Um </a:t>
            </a:r>
            <a:r>
              <a:rPr lang="de-DE" dirty="0"/>
              <a:t>dysfunktionalem Verhalten entgegenzuwirken, ist die Ausführung der Stress-Toleranz Skills auf max. 2. Minuten beschränkt. Die Bewegung soll keine physische Überlastung darstellen.</a:t>
            </a:r>
          </a:p>
          <a:p>
            <a:endParaRPr lang="de-DE" dirty="0"/>
          </a:p>
        </p:txBody>
      </p:sp>
      <p:sp>
        <p:nvSpPr>
          <p:cNvPr id="4" name="Fußzeilenplatzhalter 3"/>
          <p:cNvSpPr>
            <a:spLocks noGrp="1"/>
          </p:cNvSpPr>
          <p:nvPr>
            <p:ph type="ftr" sz="quarter" idx="11"/>
          </p:nvPr>
        </p:nvSpPr>
        <p:spPr/>
        <p:txBody>
          <a:bodyPr/>
          <a:lstStyle/>
          <a:p>
            <a:r>
              <a:rPr lang="de-DE" smtClean="0"/>
              <a:t>Arbeitskreis Bewegungstherapie bei psychische Erkrankungen_LVR Klinik Bonn</a:t>
            </a:r>
            <a:endParaRPr lang="de-DE"/>
          </a:p>
        </p:txBody>
      </p:sp>
    </p:spTree>
    <p:extLst>
      <p:ext uri="{BB962C8B-B14F-4D97-AF65-F5344CB8AC3E}">
        <p14:creationId xmlns:p14="http://schemas.microsoft.com/office/powerpoint/2010/main" val="1790944746"/>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1092</Words>
  <Application>Microsoft Office PowerPoint</Application>
  <PresentationFormat>Breitbild</PresentationFormat>
  <Paragraphs>79</Paragraphs>
  <Slides>18</Slides>
  <Notes>0</Notes>
  <HiddenSlides>0</HiddenSlides>
  <MMClips>0</MMClips>
  <ScaleCrop>false</ScaleCrop>
  <HeadingPairs>
    <vt:vector size="8" baseType="variant">
      <vt:variant>
        <vt:lpstr>Verwendete Schriftarten</vt:lpstr>
      </vt:variant>
      <vt:variant>
        <vt:i4>4</vt:i4>
      </vt:variant>
      <vt:variant>
        <vt:lpstr>Design</vt:lpstr>
      </vt:variant>
      <vt:variant>
        <vt:i4>1</vt:i4>
      </vt:variant>
      <vt:variant>
        <vt:lpstr>Eingebettete OLE-Server</vt:lpstr>
      </vt:variant>
      <vt:variant>
        <vt:i4>1</vt:i4>
      </vt:variant>
      <vt:variant>
        <vt:lpstr>Folientitel</vt:lpstr>
      </vt:variant>
      <vt:variant>
        <vt:i4>18</vt:i4>
      </vt:variant>
    </vt:vector>
  </HeadingPairs>
  <TitlesOfParts>
    <vt:vector size="24" baseType="lpstr">
      <vt:lpstr>Arial</vt:lpstr>
      <vt:lpstr>Calibri</vt:lpstr>
      <vt:lpstr>Calibri Light</vt:lpstr>
      <vt:lpstr>Wingdings</vt:lpstr>
      <vt:lpstr>Office</vt:lpstr>
      <vt:lpstr>Acrobat Document</vt:lpstr>
      <vt:lpstr> Körpertherapie bei Patient*innen mit einer BPS und PTSB  </vt:lpstr>
      <vt:lpstr>Körperarbeit BPS/ PTBS</vt:lpstr>
      <vt:lpstr>Borderline Persönlichkeitsstörung</vt:lpstr>
      <vt:lpstr>Borderline Persönlichkeitsstörung</vt:lpstr>
      <vt:lpstr>Borderline Persönlichkeitsstörung</vt:lpstr>
      <vt:lpstr>Strategien </vt:lpstr>
      <vt:lpstr>Potentielle Wirkmechanismen</vt:lpstr>
      <vt:lpstr>Potentielle Wirkmechanismen</vt:lpstr>
      <vt:lpstr>Praxis Körpertherapie (DBT)</vt:lpstr>
      <vt:lpstr>Praxis Körpertherapie (DBT)</vt:lpstr>
      <vt:lpstr>Praxisbeispiele</vt:lpstr>
      <vt:lpstr>Praxisbeispiele</vt:lpstr>
      <vt:lpstr>Praxisbeispiele</vt:lpstr>
      <vt:lpstr>Stress-Toleranz/ Anti-Diss</vt:lpstr>
      <vt:lpstr>CAVE:</vt:lpstr>
      <vt:lpstr>PowerPoint-Präsentation</vt:lpstr>
      <vt:lpstr>PowerPoint-Präsentation</vt:lpstr>
      <vt:lpstr>Literaturhinweise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Körpertherapie bei Patient*innen mit einer BPS und PTSB</dc:title>
  <dc:creator>Terán, Christina</dc:creator>
  <cp:lastModifiedBy>ottof</cp:lastModifiedBy>
  <cp:revision>10</cp:revision>
  <dcterms:created xsi:type="dcterms:W3CDTF">2023-11-06T10:52:13Z</dcterms:created>
  <dcterms:modified xsi:type="dcterms:W3CDTF">2024-02-06T07:21:59Z</dcterms:modified>
</cp:coreProperties>
</file>